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A00A0E-BFCF-43E5-A828-9122413A7B8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4F28B43-0524-45AC-8ABD-AA2FE4027ED7}">
      <dgm:prSet/>
      <dgm:spPr/>
      <dgm:t>
        <a:bodyPr/>
        <a:lstStyle/>
        <a:p>
          <a:pPr>
            <a:defRPr cap="all"/>
          </a:pPr>
          <a:r>
            <a:rPr lang="it-IT"/>
            <a:t>Legge</a:t>
          </a:r>
          <a:endParaRPr lang="en-US"/>
        </a:p>
      </dgm:t>
    </dgm:pt>
    <dgm:pt modelId="{A6EA7184-209D-4DBE-A686-CA78F5AAAB23}" type="parTrans" cxnId="{0E8799A8-29A2-42BE-BAB8-1E8F9739DFF3}">
      <dgm:prSet/>
      <dgm:spPr/>
      <dgm:t>
        <a:bodyPr/>
        <a:lstStyle/>
        <a:p>
          <a:endParaRPr lang="en-US"/>
        </a:p>
      </dgm:t>
    </dgm:pt>
    <dgm:pt modelId="{EBA3AE23-D099-43C8-9C93-9AA29DB4906B}" type="sibTrans" cxnId="{0E8799A8-29A2-42BE-BAB8-1E8F9739DFF3}">
      <dgm:prSet/>
      <dgm:spPr/>
      <dgm:t>
        <a:bodyPr/>
        <a:lstStyle/>
        <a:p>
          <a:endParaRPr lang="en-US"/>
        </a:p>
      </dgm:t>
    </dgm:pt>
    <dgm:pt modelId="{2F10556E-4A17-4495-9EE9-5B4FD54416C2}">
      <dgm:prSet/>
      <dgm:spPr/>
      <dgm:t>
        <a:bodyPr/>
        <a:lstStyle/>
        <a:p>
          <a:pPr>
            <a:defRPr cap="all"/>
          </a:pPr>
          <a:r>
            <a:rPr lang="it-IT"/>
            <a:t>Medicina</a:t>
          </a:r>
          <a:endParaRPr lang="en-US"/>
        </a:p>
      </dgm:t>
    </dgm:pt>
    <dgm:pt modelId="{CB91E0CB-3E26-47FD-B175-FC34C5DAC0F9}" type="parTrans" cxnId="{0E208259-3A19-4CDD-8090-6397EFA425B3}">
      <dgm:prSet/>
      <dgm:spPr/>
      <dgm:t>
        <a:bodyPr/>
        <a:lstStyle/>
        <a:p>
          <a:endParaRPr lang="en-US"/>
        </a:p>
      </dgm:t>
    </dgm:pt>
    <dgm:pt modelId="{3BACEBEB-D3A1-4B6E-8734-55785B2F0A3E}" type="sibTrans" cxnId="{0E208259-3A19-4CDD-8090-6397EFA425B3}">
      <dgm:prSet/>
      <dgm:spPr/>
      <dgm:t>
        <a:bodyPr/>
        <a:lstStyle/>
        <a:p>
          <a:endParaRPr lang="en-US"/>
        </a:p>
      </dgm:t>
    </dgm:pt>
    <dgm:pt modelId="{9C805768-3C72-4FD9-A50D-40F5889F0A15}">
      <dgm:prSet/>
      <dgm:spPr/>
      <dgm:t>
        <a:bodyPr/>
        <a:lstStyle/>
        <a:p>
          <a:pPr>
            <a:defRPr cap="all"/>
          </a:pPr>
          <a:r>
            <a:rPr lang="it-IT"/>
            <a:t>Automotive</a:t>
          </a:r>
          <a:endParaRPr lang="en-US"/>
        </a:p>
      </dgm:t>
    </dgm:pt>
    <dgm:pt modelId="{645A8A9C-976E-4E34-9C4C-D17B27F43545}" type="parTrans" cxnId="{6C165EE4-BC55-43FB-A15A-1C12E55A3652}">
      <dgm:prSet/>
      <dgm:spPr/>
      <dgm:t>
        <a:bodyPr/>
        <a:lstStyle/>
        <a:p>
          <a:endParaRPr lang="en-US"/>
        </a:p>
      </dgm:t>
    </dgm:pt>
    <dgm:pt modelId="{52D74B85-FD7A-443D-BC70-A90EA6EA8095}" type="sibTrans" cxnId="{6C165EE4-BC55-43FB-A15A-1C12E55A3652}">
      <dgm:prSet/>
      <dgm:spPr/>
      <dgm:t>
        <a:bodyPr/>
        <a:lstStyle/>
        <a:p>
          <a:endParaRPr lang="en-US"/>
        </a:p>
      </dgm:t>
    </dgm:pt>
    <dgm:pt modelId="{26570C3F-3B08-42EC-947B-A9DC25EF5F8B}" type="pres">
      <dgm:prSet presAssocID="{0EA00A0E-BFCF-43E5-A828-9122413A7B81}" presName="root" presStyleCnt="0">
        <dgm:presLayoutVars>
          <dgm:dir/>
          <dgm:resizeHandles val="exact"/>
        </dgm:presLayoutVars>
      </dgm:prSet>
      <dgm:spPr/>
    </dgm:pt>
    <dgm:pt modelId="{111FBE28-A86E-43BD-86B3-4C133EDE5749}" type="pres">
      <dgm:prSet presAssocID="{84F28B43-0524-45AC-8ABD-AA2FE4027ED7}" presName="compNode" presStyleCnt="0"/>
      <dgm:spPr/>
    </dgm:pt>
    <dgm:pt modelId="{FB54DCBF-BA73-4988-98C9-D7583ED35D91}" type="pres">
      <dgm:prSet presAssocID="{84F28B43-0524-45AC-8ABD-AA2FE4027ED7}" presName="iconBgRect" presStyleLbl="bgShp" presStyleIdx="0" presStyleCnt="3"/>
      <dgm:spPr/>
    </dgm:pt>
    <dgm:pt modelId="{C3785652-A30A-48BB-8349-49AFE4916586}" type="pres">
      <dgm:prSet presAssocID="{84F28B43-0524-45AC-8ABD-AA2FE4027E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rte"/>
        </a:ext>
      </dgm:extLst>
    </dgm:pt>
    <dgm:pt modelId="{535A4C89-269B-4E50-BC9F-EB680C0A68AC}" type="pres">
      <dgm:prSet presAssocID="{84F28B43-0524-45AC-8ABD-AA2FE4027ED7}" presName="spaceRect" presStyleCnt="0"/>
      <dgm:spPr/>
    </dgm:pt>
    <dgm:pt modelId="{B257C532-0E4C-4BDE-B588-4A1873904891}" type="pres">
      <dgm:prSet presAssocID="{84F28B43-0524-45AC-8ABD-AA2FE4027ED7}" presName="textRect" presStyleLbl="revTx" presStyleIdx="0" presStyleCnt="3">
        <dgm:presLayoutVars>
          <dgm:chMax val="1"/>
          <dgm:chPref val="1"/>
        </dgm:presLayoutVars>
      </dgm:prSet>
      <dgm:spPr/>
    </dgm:pt>
    <dgm:pt modelId="{DBAFDA85-CC68-42C7-9CDA-6C848856EA45}" type="pres">
      <dgm:prSet presAssocID="{EBA3AE23-D099-43C8-9C93-9AA29DB4906B}" presName="sibTrans" presStyleCnt="0"/>
      <dgm:spPr/>
    </dgm:pt>
    <dgm:pt modelId="{A61581ED-0446-4903-A6CA-94CAAE3D74A5}" type="pres">
      <dgm:prSet presAssocID="{2F10556E-4A17-4495-9EE9-5B4FD54416C2}" presName="compNode" presStyleCnt="0"/>
      <dgm:spPr/>
    </dgm:pt>
    <dgm:pt modelId="{9C3E2F0A-8F3A-428E-828E-3E5F25B7F2A3}" type="pres">
      <dgm:prSet presAssocID="{2F10556E-4A17-4495-9EE9-5B4FD54416C2}" presName="iconBgRect" presStyleLbl="bgShp" presStyleIdx="1" presStyleCnt="3"/>
      <dgm:spPr/>
    </dgm:pt>
    <dgm:pt modelId="{C12725D1-033D-4321-B744-19D957D203EA}" type="pres">
      <dgm:prSet presAssocID="{2F10556E-4A17-4495-9EE9-5B4FD54416C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dicina"/>
        </a:ext>
      </dgm:extLst>
    </dgm:pt>
    <dgm:pt modelId="{B89DB84B-92CF-4C86-BBA2-5158AEF9EBFC}" type="pres">
      <dgm:prSet presAssocID="{2F10556E-4A17-4495-9EE9-5B4FD54416C2}" presName="spaceRect" presStyleCnt="0"/>
      <dgm:spPr/>
    </dgm:pt>
    <dgm:pt modelId="{851D29EE-8A98-4FF5-BDCA-5F24E56F83C8}" type="pres">
      <dgm:prSet presAssocID="{2F10556E-4A17-4495-9EE9-5B4FD54416C2}" presName="textRect" presStyleLbl="revTx" presStyleIdx="1" presStyleCnt="3">
        <dgm:presLayoutVars>
          <dgm:chMax val="1"/>
          <dgm:chPref val="1"/>
        </dgm:presLayoutVars>
      </dgm:prSet>
      <dgm:spPr/>
    </dgm:pt>
    <dgm:pt modelId="{14B09A30-62F3-4787-93E4-4F6670A36269}" type="pres">
      <dgm:prSet presAssocID="{3BACEBEB-D3A1-4B6E-8734-55785B2F0A3E}" presName="sibTrans" presStyleCnt="0"/>
      <dgm:spPr/>
    </dgm:pt>
    <dgm:pt modelId="{03B7EA55-77E4-4ACC-A5C4-3DD7AEC78AC7}" type="pres">
      <dgm:prSet presAssocID="{9C805768-3C72-4FD9-A50D-40F5889F0A15}" presName="compNode" presStyleCnt="0"/>
      <dgm:spPr/>
    </dgm:pt>
    <dgm:pt modelId="{9164D434-0BE2-430E-840D-0743BE27BC56}" type="pres">
      <dgm:prSet presAssocID="{9C805768-3C72-4FD9-A50D-40F5889F0A15}" presName="iconBgRect" presStyleLbl="bgShp" presStyleIdx="2" presStyleCnt="3"/>
      <dgm:spPr/>
    </dgm:pt>
    <dgm:pt modelId="{816029BE-3D22-46F7-B365-E81083E2EA62}" type="pres">
      <dgm:prSet presAssocID="{9C805768-3C72-4FD9-A50D-40F5889F0A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utomobile"/>
        </a:ext>
      </dgm:extLst>
    </dgm:pt>
    <dgm:pt modelId="{617C7134-E583-435F-944F-E173AE5AF9E5}" type="pres">
      <dgm:prSet presAssocID="{9C805768-3C72-4FD9-A50D-40F5889F0A15}" presName="spaceRect" presStyleCnt="0"/>
      <dgm:spPr/>
    </dgm:pt>
    <dgm:pt modelId="{66590C10-B06D-45CF-BEFD-1FB058463F67}" type="pres">
      <dgm:prSet presAssocID="{9C805768-3C72-4FD9-A50D-40F5889F0A15}" presName="textRect" presStyleLbl="revTx" presStyleIdx="2" presStyleCnt="3">
        <dgm:presLayoutVars>
          <dgm:chMax val="1"/>
          <dgm:chPref val="1"/>
        </dgm:presLayoutVars>
      </dgm:prSet>
      <dgm:spPr/>
    </dgm:pt>
  </dgm:ptLst>
  <dgm:cxnLst>
    <dgm:cxn modelId="{6D35713B-3AB1-4A25-A06C-EB81C9D5F480}" type="presOf" srcId="{84F28B43-0524-45AC-8ABD-AA2FE4027ED7}" destId="{B257C532-0E4C-4BDE-B588-4A1873904891}" srcOrd="0" destOrd="0" presId="urn:microsoft.com/office/officeart/2018/5/layout/IconCircleLabelList"/>
    <dgm:cxn modelId="{38C1976D-C1AD-4FE5-B987-2D065A583049}" type="presOf" srcId="{0EA00A0E-BFCF-43E5-A828-9122413A7B81}" destId="{26570C3F-3B08-42EC-947B-A9DC25EF5F8B}" srcOrd="0" destOrd="0" presId="urn:microsoft.com/office/officeart/2018/5/layout/IconCircleLabelList"/>
    <dgm:cxn modelId="{37594D73-4490-4C7D-B34A-29F8EDF17916}" type="presOf" srcId="{2F10556E-4A17-4495-9EE9-5B4FD54416C2}" destId="{851D29EE-8A98-4FF5-BDCA-5F24E56F83C8}" srcOrd="0" destOrd="0" presId="urn:microsoft.com/office/officeart/2018/5/layout/IconCircleLabelList"/>
    <dgm:cxn modelId="{0E208259-3A19-4CDD-8090-6397EFA425B3}" srcId="{0EA00A0E-BFCF-43E5-A828-9122413A7B81}" destId="{2F10556E-4A17-4495-9EE9-5B4FD54416C2}" srcOrd="1" destOrd="0" parTransId="{CB91E0CB-3E26-47FD-B175-FC34C5DAC0F9}" sibTransId="{3BACEBEB-D3A1-4B6E-8734-55785B2F0A3E}"/>
    <dgm:cxn modelId="{0E8799A8-29A2-42BE-BAB8-1E8F9739DFF3}" srcId="{0EA00A0E-BFCF-43E5-A828-9122413A7B81}" destId="{84F28B43-0524-45AC-8ABD-AA2FE4027ED7}" srcOrd="0" destOrd="0" parTransId="{A6EA7184-209D-4DBE-A686-CA78F5AAAB23}" sibTransId="{EBA3AE23-D099-43C8-9C93-9AA29DB4906B}"/>
    <dgm:cxn modelId="{C95862D3-42E6-4C89-9F62-1D91464FECA7}" type="presOf" srcId="{9C805768-3C72-4FD9-A50D-40F5889F0A15}" destId="{66590C10-B06D-45CF-BEFD-1FB058463F67}" srcOrd="0" destOrd="0" presId="urn:microsoft.com/office/officeart/2018/5/layout/IconCircleLabelList"/>
    <dgm:cxn modelId="{6C165EE4-BC55-43FB-A15A-1C12E55A3652}" srcId="{0EA00A0E-BFCF-43E5-A828-9122413A7B81}" destId="{9C805768-3C72-4FD9-A50D-40F5889F0A15}" srcOrd="2" destOrd="0" parTransId="{645A8A9C-976E-4E34-9C4C-D17B27F43545}" sibTransId="{52D74B85-FD7A-443D-BC70-A90EA6EA8095}"/>
    <dgm:cxn modelId="{46F1C13E-2FE3-4CFB-9EF4-0CD0735B8B85}" type="presParOf" srcId="{26570C3F-3B08-42EC-947B-A9DC25EF5F8B}" destId="{111FBE28-A86E-43BD-86B3-4C133EDE5749}" srcOrd="0" destOrd="0" presId="urn:microsoft.com/office/officeart/2018/5/layout/IconCircleLabelList"/>
    <dgm:cxn modelId="{E96A6334-7A46-43DC-8F0D-61A76CE56B2D}" type="presParOf" srcId="{111FBE28-A86E-43BD-86B3-4C133EDE5749}" destId="{FB54DCBF-BA73-4988-98C9-D7583ED35D91}" srcOrd="0" destOrd="0" presId="urn:microsoft.com/office/officeart/2018/5/layout/IconCircleLabelList"/>
    <dgm:cxn modelId="{B1E95B52-A580-4ED7-9748-5940C6A3AA0E}" type="presParOf" srcId="{111FBE28-A86E-43BD-86B3-4C133EDE5749}" destId="{C3785652-A30A-48BB-8349-49AFE4916586}" srcOrd="1" destOrd="0" presId="urn:microsoft.com/office/officeart/2018/5/layout/IconCircleLabelList"/>
    <dgm:cxn modelId="{920FBD99-2595-4006-B327-405B0FAA0716}" type="presParOf" srcId="{111FBE28-A86E-43BD-86B3-4C133EDE5749}" destId="{535A4C89-269B-4E50-BC9F-EB680C0A68AC}" srcOrd="2" destOrd="0" presId="urn:microsoft.com/office/officeart/2018/5/layout/IconCircleLabelList"/>
    <dgm:cxn modelId="{D1CE8E3B-4ADC-4872-9AA3-8660E267F952}" type="presParOf" srcId="{111FBE28-A86E-43BD-86B3-4C133EDE5749}" destId="{B257C532-0E4C-4BDE-B588-4A1873904891}" srcOrd="3" destOrd="0" presId="urn:microsoft.com/office/officeart/2018/5/layout/IconCircleLabelList"/>
    <dgm:cxn modelId="{4628B5C7-6FB7-43C9-98BA-9CEBCC9D27EA}" type="presParOf" srcId="{26570C3F-3B08-42EC-947B-A9DC25EF5F8B}" destId="{DBAFDA85-CC68-42C7-9CDA-6C848856EA45}" srcOrd="1" destOrd="0" presId="urn:microsoft.com/office/officeart/2018/5/layout/IconCircleLabelList"/>
    <dgm:cxn modelId="{EAD350BB-4647-414F-ACB2-340E1F0A5C3B}" type="presParOf" srcId="{26570C3F-3B08-42EC-947B-A9DC25EF5F8B}" destId="{A61581ED-0446-4903-A6CA-94CAAE3D74A5}" srcOrd="2" destOrd="0" presId="urn:microsoft.com/office/officeart/2018/5/layout/IconCircleLabelList"/>
    <dgm:cxn modelId="{A31E0B98-A0A0-4C7E-BD43-38650A0033FB}" type="presParOf" srcId="{A61581ED-0446-4903-A6CA-94CAAE3D74A5}" destId="{9C3E2F0A-8F3A-428E-828E-3E5F25B7F2A3}" srcOrd="0" destOrd="0" presId="urn:microsoft.com/office/officeart/2018/5/layout/IconCircleLabelList"/>
    <dgm:cxn modelId="{AD2BDDDA-3146-4E0E-97B7-24DD37343027}" type="presParOf" srcId="{A61581ED-0446-4903-A6CA-94CAAE3D74A5}" destId="{C12725D1-033D-4321-B744-19D957D203EA}" srcOrd="1" destOrd="0" presId="urn:microsoft.com/office/officeart/2018/5/layout/IconCircleLabelList"/>
    <dgm:cxn modelId="{63D310C2-0B62-4701-A6B0-E073C4D187F8}" type="presParOf" srcId="{A61581ED-0446-4903-A6CA-94CAAE3D74A5}" destId="{B89DB84B-92CF-4C86-BBA2-5158AEF9EBFC}" srcOrd="2" destOrd="0" presId="urn:microsoft.com/office/officeart/2018/5/layout/IconCircleLabelList"/>
    <dgm:cxn modelId="{C19D3E5F-21D0-4A58-9B84-F96FFE5931BB}" type="presParOf" srcId="{A61581ED-0446-4903-A6CA-94CAAE3D74A5}" destId="{851D29EE-8A98-4FF5-BDCA-5F24E56F83C8}" srcOrd="3" destOrd="0" presId="urn:microsoft.com/office/officeart/2018/5/layout/IconCircleLabelList"/>
    <dgm:cxn modelId="{A0256AB3-E35F-4473-BBBD-038EF65CC3ED}" type="presParOf" srcId="{26570C3F-3B08-42EC-947B-A9DC25EF5F8B}" destId="{14B09A30-62F3-4787-93E4-4F6670A36269}" srcOrd="3" destOrd="0" presId="urn:microsoft.com/office/officeart/2018/5/layout/IconCircleLabelList"/>
    <dgm:cxn modelId="{27370319-032A-4900-85BC-AAFD310C59A6}" type="presParOf" srcId="{26570C3F-3B08-42EC-947B-A9DC25EF5F8B}" destId="{03B7EA55-77E4-4ACC-A5C4-3DD7AEC78AC7}" srcOrd="4" destOrd="0" presId="urn:microsoft.com/office/officeart/2018/5/layout/IconCircleLabelList"/>
    <dgm:cxn modelId="{7EBD4544-B181-44FC-86B8-43F8BEB11D39}" type="presParOf" srcId="{03B7EA55-77E4-4ACC-A5C4-3DD7AEC78AC7}" destId="{9164D434-0BE2-430E-840D-0743BE27BC56}" srcOrd="0" destOrd="0" presId="urn:microsoft.com/office/officeart/2018/5/layout/IconCircleLabelList"/>
    <dgm:cxn modelId="{C31F1D99-5F3D-409A-AEF2-60C67D65C16B}" type="presParOf" srcId="{03B7EA55-77E4-4ACC-A5C4-3DD7AEC78AC7}" destId="{816029BE-3D22-46F7-B365-E81083E2EA62}" srcOrd="1" destOrd="0" presId="urn:microsoft.com/office/officeart/2018/5/layout/IconCircleLabelList"/>
    <dgm:cxn modelId="{2C0C87D4-879D-4610-880A-09F03D02D674}" type="presParOf" srcId="{03B7EA55-77E4-4ACC-A5C4-3DD7AEC78AC7}" destId="{617C7134-E583-435F-944F-E173AE5AF9E5}" srcOrd="2" destOrd="0" presId="urn:microsoft.com/office/officeart/2018/5/layout/IconCircleLabelList"/>
    <dgm:cxn modelId="{F2A6ACF0-49BB-4E2A-84FA-94ED9554819D}" type="presParOf" srcId="{03B7EA55-77E4-4ACC-A5C4-3DD7AEC78AC7}" destId="{66590C10-B06D-45CF-BEFD-1FB058463F6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54DCBF-BA73-4988-98C9-D7583ED35D91}">
      <dsp:nvSpPr>
        <dsp:cNvPr id="0" name=""/>
        <dsp:cNvSpPr/>
      </dsp:nvSpPr>
      <dsp:spPr>
        <a:xfrm>
          <a:off x="667237" y="25443"/>
          <a:ext cx="1921500" cy="1921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785652-A30A-48BB-8349-49AFE4916586}">
      <dsp:nvSpPr>
        <dsp:cNvPr id="0" name=""/>
        <dsp:cNvSpPr/>
      </dsp:nvSpPr>
      <dsp:spPr>
        <a:xfrm>
          <a:off x="1076737" y="434943"/>
          <a:ext cx="1102500" cy="1102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57C532-0E4C-4BDE-B588-4A1873904891}">
      <dsp:nvSpPr>
        <dsp:cNvPr id="0" name=""/>
        <dsp:cNvSpPr/>
      </dsp:nvSpPr>
      <dsp:spPr>
        <a:xfrm>
          <a:off x="52987" y="254544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it-IT" sz="4000" kern="1200"/>
            <a:t>Legge</a:t>
          </a:r>
          <a:endParaRPr lang="en-US" sz="4000" kern="1200"/>
        </a:p>
      </dsp:txBody>
      <dsp:txXfrm>
        <a:off x="52987" y="2545444"/>
        <a:ext cx="3150000" cy="720000"/>
      </dsp:txXfrm>
    </dsp:sp>
    <dsp:sp modelId="{9C3E2F0A-8F3A-428E-828E-3E5F25B7F2A3}">
      <dsp:nvSpPr>
        <dsp:cNvPr id="0" name=""/>
        <dsp:cNvSpPr/>
      </dsp:nvSpPr>
      <dsp:spPr>
        <a:xfrm>
          <a:off x="4368487" y="25443"/>
          <a:ext cx="1921500" cy="1921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2725D1-033D-4321-B744-19D957D203EA}">
      <dsp:nvSpPr>
        <dsp:cNvPr id="0" name=""/>
        <dsp:cNvSpPr/>
      </dsp:nvSpPr>
      <dsp:spPr>
        <a:xfrm>
          <a:off x="4777987" y="434943"/>
          <a:ext cx="1102500" cy="1102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1D29EE-8A98-4FF5-BDCA-5F24E56F83C8}">
      <dsp:nvSpPr>
        <dsp:cNvPr id="0" name=""/>
        <dsp:cNvSpPr/>
      </dsp:nvSpPr>
      <dsp:spPr>
        <a:xfrm>
          <a:off x="3754237" y="254544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it-IT" sz="4000" kern="1200"/>
            <a:t>Medicina</a:t>
          </a:r>
          <a:endParaRPr lang="en-US" sz="4000" kern="1200"/>
        </a:p>
      </dsp:txBody>
      <dsp:txXfrm>
        <a:off x="3754237" y="2545444"/>
        <a:ext cx="3150000" cy="720000"/>
      </dsp:txXfrm>
    </dsp:sp>
    <dsp:sp modelId="{9164D434-0BE2-430E-840D-0743BE27BC56}">
      <dsp:nvSpPr>
        <dsp:cNvPr id="0" name=""/>
        <dsp:cNvSpPr/>
      </dsp:nvSpPr>
      <dsp:spPr>
        <a:xfrm>
          <a:off x="8069737" y="25443"/>
          <a:ext cx="1921500" cy="1921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6029BE-3D22-46F7-B365-E81083E2EA62}">
      <dsp:nvSpPr>
        <dsp:cNvPr id="0" name=""/>
        <dsp:cNvSpPr/>
      </dsp:nvSpPr>
      <dsp:spPr>
        <a:xfrm>
          <a:off x="8479237" y="434943"/>
          <a:ext cx="1102500" cy="1102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590C10-B06D-45CF-BEFD-1FB058463F67}">
      <dsp:nvSpPr>
        <dsp:cNvPr id="0" name=""/>
        <dsp:cNvSpPr/>
      </dsp:nvSpPr>
      <dsp:spPr>
        <a:xfrm>
          <a:off x="7455487" y="2545444"/>
          <a:ext cx="31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it-IT" sz="4000" kern="1200"/>
            <a:t>Automotive</a:t>
          </a:r>
          <a:endParaRPr lang="en-US" sz="4000" kern="1200"/>
        </a:p>
      </dsp:txBody>
      <dsp:txXfrm>
        <a:off x="7455487" y="2545444"/>
        <a:ext cx="315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4/25/2023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a:t>
            </a:fld>
            <a:endParaRPr lang="en-US" dirty="0"/>
          </a:p>
        </p:txBody>
      </p:sp>
    </p:spTree>
    <p:extLst>
      <p:ext uri="{BB962C8B-B14F-4D97-AF65-F5344CB8AC3E}">
        <p14:creationId xmlns:p14="http://schemas.microsoft.com/office/powerpoint/2010/main" val="3304796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4/25/2023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460478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4/25/2023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353772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4/25/2023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391044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4/25/2023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242135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4/25/2023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773921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4/25/2023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406924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4/25/2023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749925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4/25/2023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970043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4/25/2023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923223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4/25/2023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937568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4/25/2023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‹N›</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299117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8" r:id="rId6"/>
    <p:sldLayoutId id="2147483743" r:id="rId7"/>
    <p:sldLayoutId id="2147483744" r:id="rId8"/>
    <p:sldLayoutId id="2147483745" r:id="rId9"/>
    <p:sldLayoutId id="2147483747" r:id="rId10"/>
    <p:sldLayoutId id="2147483746"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5D20674-CF0C-4687-81B6-A613F871AF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Robotbesturing van een machine">
            <a:extLst>
              <a:ext uri="{FF2B5EF4-FFF2-40B4-BE49-F238E27FC236}">
                <a16:creationId xmlns:a16="http://schemas.microsoft.com/office/drawing/2014/main" id="{026079D0-E243-31BF-F913-C34A84F8BAF2}"/>
              </a:ext>
            </a:extLst>
          </p:cNvPr>
          <p:cNvPicPr>
            <a:picLocks noChangeAspect="1"/>
          </p:cNvPicPr>
          <p:nvPr/>
        </p:nvPicPr>
        <p:blipFill rotWithShape="1">
          <a:blip r:embed="rId2">
            <a:alphaModFix/>
          </a:blip>
          <a:srcRect t="3683" b="23027"/>
          <a:stretch/>
        </p:blipFill>
        <p:spPr>
          <a:xfrm>
            <a:off x="20" y="-15710"/>
            <a:ext cx="12191980" cy="6857990"/>
          </a:xfrm>
          <a:prstGeom prst="rect">
            <a:avLst/>
          </a:prstGeom>
        </p:spPr>
      </p:pic>
      <p:sp>
        <p:nvSpPr>
          <p:cNvPr id="33" name="Oval 32">
            <a:extLst>
              <a:ext uri="{FF2B5EF4-FFF2-40B4-BE49-F238E27FC236}">
                <a16:creationId xmlns:a16="http://schemas.microsoft.com/office/drawing/2014/main" id="{C2BD3211-5B9B-40DA-8BD0-C3426AE7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9872" y="0"/>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D8121B6-45E6-447F-87B8-58EDD064E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8414" y="63468"/>
            <a:ext cx="56114" cy="56114"/>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C95B8E3-CBB0-4A5C-B65B-59C12D44B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2370" y="655738"/>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EA710C0-F536-4B31-8D0F-28E2F0893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9769" y="57979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11EB61F8-34CD-4251-9B31-59AB92843F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0824" y="374048"/>
            <a:ext cx="230878" cy="230878"/>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33FA5DB-69DC-4137-9264-5F838B990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5468" y="97167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E98D956-6B7A-4A94-B508-F7A30E6421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334" y="512240"/>
            <a:ext cx="703889" cy="703889"/>
          </a:xfrm>
          <a:prstGeom prst="ellipse">
            <a:avLst/>
          </a:prstGeom>
          <a:solidFill>
            <a:schemeClr val="accent3">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6A3D2FC-6F98-4157-94A8-7D7FBD56E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41428" y="815149"/>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7AE16AB-F0AB-4AC3-BD8F-336B5D98C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7435" y="1096664"/>
            <a:ext cx="405140" cy="405140"/>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C819BFF-25C5-425C-8CD1-789F7A30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908126-E5C9-77AA-1D22-CC3B8DA4A8E9}"/>
              </a:ext>
            </a:extLst>
          </p:cNvPr>
          <p:cNvSpPr>
            <a:spLocks noGrp="1"/>
          </p:cNvSpPr>
          <p:nvPr>
            <p:ph type="ctrTitle"/>
          </p:nvPr>
        </p:nvSpPr>
        <p:spPr>
          <a:xfrm>
            <a:off x="777240" y="3688205"/>
            <a:ext cx="8731683" cy="1160465"/>
          </a:xfrm>
        </p:spPr>
        <p:txBody>
          <a:bodyPr anchor="b">
            <a:normAutofit/>
          </a:bodyPr>
          <a:lstStyle/>
          <a:p>
            <a:pPr algn="l"/>
            <a:r>
              <a:rPr lang="it-IT" sz="6000">
                <a:solidFill>
                  <a:srgbClr val="FFFFFF"/>
                </a:solidFill>
              </a:rPr>
              <a:t>roboetica</a:t>
            </a:r>
            <a:endParaRPr lang="it-IT" sz="6000" dirty="0">
              <a:solidFill>
                <a:srgbClr val="FFFFFF"/>
              </a:solidFill>
            </a:endParaRPr>
          </a:p>
        </p:txBody>
      </p:sp>
      <p:sp>
        <p:nvSpPr>
          <p:cNvPr id="3" name="Sottotitolo 2">
            <a:extLst>
              <a:ext uri="{FF2B5EF4-FFF2-40B4-BE49-F238E27FC236}">
                <a16:creationId xmlns:a16="http://schemas.microsoft.com/office/drawing/2014/main" id="{1BBDDA90-413F-84C7-A191-5B807AA20D0E}"/>
              </a:ext>
            </a:extLst>
          </p:cNvPr>
          <p:cNvSpPr>
            <a:spLocks noGrp="1"/>
          </p:cNvSpPr>
          <p:nvPr>
            <p:ph type="subTitle" idx="1"/>
          </p:nvPr>
        </p:nvSpPr>
        <p:spPr>
          <a:xfrm>
            <a:off x="777240" y="5121835"/>
            <a:ext cx="8731683" cy="615577"/>
          </a:xfrm>
        </p:spPr>
        <p:txBody>
          <a:bodyPr anchor="t">
            <a:normAutofit/>
          </a:bodyPr>
          <a:lstStyle/>
          <a:p>
            <a:pPr algn="l"/>
            <a:r>
              <a:rPr lang="it-IT" sz="2200" dirty="0">
                <a:solidFill>
                  <a:srgbClr val="FFFFFF"/>
                </a:solidFill>
              </a:rPr>
              <a:t>Intelligenza artificiale e profili etici</a:t>
            </a:r>
          </a:p>
          <a:p>
            <a:pPr algn="l"/>
            <a:endParaRPr lang="it-IT" sz="2200" dirty="0">
              <a:solidFill>
                <a:srgbClr val="FFFFFF"/>
              </a:solidFill>
            </a:endParaRPr>
          </a:p>
        </p:txBody>
      </p:sp>
      <p:sp>
        <p:nvSpPr>
          <p:cNvPr id="53" name="Oval 52">
            <a:extLst>
              <a:ext uri="{FF2B5EF4-FFF2-40B4-BE49-F238E27FC236}">
                <a16:creationId xmlns:a16="http://schemas.microsoft.com/office/drawing/2014/main" id="{20BE49C6-06E3-4324-91A8-F25B7DA1D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66319" y="1989824"/>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78ABC8A-B58F-4AAE-8F6F-A07EB9D6D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30" y="2808040"/>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86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F4CFB4-9FB2-D8F2-F0CF-287E1704DE81}"/>
              </a:ext>
            </a:extLst>
          </p:cNvPr>
          <p:cNvSpPr>
            <a:spLocks noGrp="1"/>
          </p:cNvSpPr>
          <p:nvPr>
            <p:ph type="title"/>
          </p:nvPr>
        </p:nvSpPr>
        <p:spPr/>
        <p:txBody>
          <a:bodyPr/>
          <a:lstStyle/>
          <a:p>
            <a:r>
              <a:rPr lang="it-IT" dirty="0"/>
              <a:t>Profili etici</a:t>
            </a:r>
          </a:p>
        </p:txBody>
      </p:sp>
      <p:sp>
        <p:nvSpPr>
          <p:cNvPr id="3" name="Segnaposto contenuto 2">
            <a:extLst>
              <a:ext uri="{FF2B5EF4-FFF2-40B4-BE49-F238E27FC236}">
                <a16:creationId xmlns:a16="http://schemas.microsoft.com/office/drawing/2014/main" id="{E75B6D8D-7100-807F-3B4A-7DCFF1C80C5E}"/>
              </a:ext>
            </a:extLst>
          </p:cNvPr>
          <p:cNvSpPr>
            <a:spLocks noGrp="1"/>
          </p:cNvSpPr>
          <p:nvPr>
            <p:ph idx="1"/>
          </p:nvPr>
        </p:nvSpPr>
        <p:spPr/>
        <p:txBody>
          <a:bodyPr/>
          <a:lstStyle/>
          <a:p>
            <a:pPr marL="0" indent="0">
              <a:lnSpc>
                <a:spcPct val="107000"/>
              </a:lnSpc>
              <a:spcAft>
                <a:spcPts val="800"/>
              </a:spcAft>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Gli esempi appena discussi ci affacciano verso uno scenario affascinante e inquietante al tempo stesso.</a:t>
            </a:r>
          </a:p>
          <a:p>
            <a:pPr marL="0" indent="0">
              <a:lnSpc>
                <a:spcPct val="107000"/>
              </a:lnSpc>
              <a:spcAft>
                <a:spcPts val="800"/>
              </a:spcAft>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Abbiamo a disposizione macchine sofisticate che ci semplificano la vita ma che, al tempo stesso sono in grado di prendere decisioni autonomamente. Se da un lato i robot possono svincolare gli esseri umani da lavori fisici logoranti, dall’altro si ha la paura di perdere posti di lavoro e, ancor di più il terrore di sottostare ad un artificio in grado di prendere decisioni che non rispondono a nessun principio morale.</a:t>
            </a:r>
          </a:p>
          <a:p>
            <a:pPr marL="0" indent="0">
              <a:lnSpc>
                <a:spcPct val="107000"/>
              </a:lnSpc>
              <a:spcAft>
                <a:spcPts val="800"/>
              </a:spcAft>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Per far fronte a questi rischi il Parlamento europeo ha elaborato una “Carta della robotica” (contenuta nella Risoluzione del Parlamento europeo del 16 febbraio 2017) in cui sono stilati i valori che dovrebbero essere incorporati negli algoritmi alla base delle IA. Questi valori corrispondono in buona parte ai principi sanciti nella “Carta etica europea”, adottata dalla Commissione europea per l’efficacia della giustizia (CEPEJ) in ambito di applicazione dell’intelligenza artificiale al diritto”.</a:t>
            </a:r>
          </a:p>
          <a:p>
            <a:endParaRPr lang="it-IT" dirty="0"/>
          </a:p>
        </p:txBody>
      </p:sp>
    </p:spTree>
    <p:extLst>
      <p:ext uri="{BB962C8B-B14F-4D97-AF65-F5344CB8AC3E}">
        <p14:creationId xmlns:p14="http://schemas.microsoft.com/office/powerpoint/2010/main" val="2067659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97EC47-BFD7-D94D-ED20-78A3F5AAC4D5}"/>
              </a:ext>
            </a:extLst>
          </p:cNvPr>
          <p:cNvSpPr>
            <a:spLocks noGrp="1"/>
          </p:cNvSpPr>
          <p:nvPr>
            <p:ph type="title"/>
          </p:nvPr>
        </p:nvSpPr>
        <p:spPr>
          <a:xfrm>
            <a:off x="755650" y="0"/>
            <a:ext cx="10659110" cy="1325563"/>
          </a:xfrm>
        </p:spPr>
        <p:txBody>
          <a:bodyPr/>
          <a:lstStyle/>
          <a:p>
            <a:r>
              <a:rPr lang="it-IT" dirty="0"/>
              <a:t>Profili etici</a:t>
            </a:r>
          </a:p>
        </p:txBody>
      </p:sp>
      <p:sp>
        <p:nvSpPr>
          <p:cNvPr id="3" name="Segnaposto contenuto 2">
            <a:extLst>
              <a:ext uri="{FF2B5EF4-FFF2-40B4-BE49-F238E27FC236}">
                <a16:creationId xmlns:a16="http://schemas.microsoft.com/office/drawing/2014/main" id="{F1F8FA71-D9FD-80B9-0156-3B50B2DF8BE6}"/>
              </a:ext>
            </a:extLst>
          </p:cNvPr>
          <p:cNvSpPr>
            <a:spLocks noGrp="1"/>
          </p:cNvSpPr>
          <p:nvPr>
            <p:ph idx="1"/>
          </p:nvPr>
        </p:nvSpPr>
        <p:spPr>
          <a:xfrm>
            <a:off x="777240" y="1026695"/>
            <a:ext cx="10659110" cy="5502442"/>
          </a:xfrm>
        </p:spPr>
        <p:txBody>
          <a:bodyPr>
            <a:normAutofit fontScale="77500" lnSpcReduction="20000"/>
          </a:bodyPr>
          <a:lstStyle/>
          <a:p>
            <a:pPr marL="342900" lvl="0" indent="-342900">
              <a:lnSpc>
                <a:spcPct val="107000"/>
              </a:lnSpc>
              <a:buFont typeface="Symbol" panose="05050102010706020507" pitchFamily="18" charset="2"/>
              <a:buChar char=""/>
            </a:pPr>
            <a:r>
              <a:rPr lang="it-IT" sz="1800" b="1" kern="100" dirty="0">
                <a:effectLst/>
                <a:latin typeface="Calibri" panose="020F0502020204030204" pitchFamily="34" charset="0"/>
                <a:ea typeface="Calibri" panose="020F0502020204030204" pitchFamily="34" charset="0"/>
                <a:cs typeface="Times New Roman" panose="02020603050405020304" pitchFamily="18" charset="0"/>
              </a:rPr>
              <a:t>Rispetto dei diritti fondamentali.</a:t>
            </a:r>
          </a:p>
          <a:p>
            <a:pPr marL="0" lvl="0" indent="0">
              <a:lnSpc>
                <a:spcPct val="107000"/>
              </a:lnSpc>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Le IA adottate in campo giudiziario devono avere scopi precisi e in piena conformità ai diritti fondamentali garantiti dalla CEDU e dalla convenzione n. 108 per la protezione dei dati </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personali.Ciò</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significa che se si utilizzano intelligenze artificiali per assistere un processo, è fondamentale che venga assicurato il diritto a un giusto </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processo.Fin</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dalle fasi di progettazione e apprendimento, le regole che vietano le violazioni dirette o indirette dei valori fondamentali protetti dalle convenzioni devono essere pienamente integrate.</a:t>
            </a:r>
            <a:endParaRPr lang="it-IT" sz="1800" b="1" kern="100" dirty="0">
              <a:effectLst/>
              <a:latin typeface="Calibri" panose="020F0502020204030204" pitchFamily="34" charset="0"/>
              <a:ea typeface="Calibri" panose="020F0502020204030204" pitchFamily="34" charset="0"/>
              <a:cs typeface="Times New Roman" panose="02020603050405020304" pitchFamily="18" charset="0"/>
            </a:endParaRPr>
          </a:p>
          <a:p>
            <a:r>
              <a:rPr lang="it-IT" sz="1800" b="1" kern="100" dirty="0">
                <a:effectLst/>
                <a:latin typeface="Calibri" panose="020F0502020204030204" pitchFamily="34" charset="0"/>
                <a:ea typeface="Calibri" panose="020F0502020204030204" pitchFamily="34" charset="0"/>
                <a:cs typeface="Times New Roman" panose="02020603050405020304" pitchFamily="18" charset="0"/>
              </a:rPr>
              <a:t>Principio di non discriminazione.</a:t>
            </a:r>
          </a:p>
          <a:p>
            <a:pPr marL="0" indent="0">
              <a:buNone/>
            </a:pPr>
            <a:r>
              <a:rPr lang="it-IT" sz="1800" kern="100" dirty="0">
                <a:latin typeface="Calibri" panose="020F0502020204030204" pitchFamily="34" charset="0"/>
                <a:ea typeface="Calibri" panose="020F0502020204030204" pitchFamily="34" charset="0"/>
                <a:cs typeface="Times New Roman" panose="02020603050405020304" pitchFamily="18" charset="0"/>
              </a:rPr>
              <a:t>Occorre prevenire specificatamente lo sviluppo o l’intensificazione di qualsiasi discriminazione tra individui o gruppi di </a:t>
            </a:r>
            <a:r>
              <a:rPr lang="it-IT" sz="1800" kern="100" dirty="0" err="1">
                <a:latin typeface="Calibri" panose="020F0502020204030204" pitchFamily="34" charset="0"/>
                <a:ea typeface="Calibri" panose="020F0502020204030204" pitchFamily="34" charset="0"/>
                <a:cs typeface="Times New Roman" panose="02020603050405020304" pitchFamily="18" charset="0"/>
              </a:rPr>
              <a:t>individui.</a:t>
            </a:r>
            <a:r>
              <a:rPr lang="it-IT" sz="1800" kern="100" dirty="0" err="1">
                <a:effectLst/>
                <a:latin typeface="Calibri" panose="020F0502020204030204" pitchFamily="34" charset="0"/>
                <a:ea typeface="Calibri" panose="020F0502020204030204" pitchFamily="34" charset="0"/>
                <a:cs typeface="Times New Roman" panose="02020603050405020304" pitchFamily="18" charset="0"/>
              </a:rPr>
              <a:t>Data</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la capacità delle IA di individuare eventuali discriminazioni tra individui o gruppi, occorre prestare attenzione a come questa agisce, in modo tale da evitare che i metodi di trattamento riproducano o aggravino tali discriminazioni e che conducano ad analisi deterministiche.</a:t>
            </a:r>
          </a:p>
          <a:p>
            <a:r>
              <a:rPr lang="it-IT" sz="1800" b="1" kern="100" dirty="0">
                <a:effectLst/>
                <a:latin typeface="Calibri" panose="020F0502020204030204" pitchFamily="34" charset="0"/>
                <a:ea typeface="Calibri" panose="020F0502020204030204" pitchFamily="34" charset="0"/>
                <a:cs typeface="Times New Roman" panose="02020603050405020304" pitchFamily="18" charset="0"/>
              </a:rPr>
              <a:t>Principio di qualità e sicurezza.</a:t>
            </a:r>
          </a:p>
          <a:p>
            <a:pPr marL="0" indent="0">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I progettisti di modelli automatici debbono poter attingere al bagaglio di conoscenze dei professionisti del sistema giudiziario e dai professori nei settori del diritto e delle scienze sociali. I team di progetto dovrebbero essere costantemente aggiornati sulle tutele etiche e, i dati basati su decisioni giudiziarie dovrebbero provenire da fonti certificate ed affidabili.</a:t>
            </a:r>
          </a:p>
          <a:p>
            <a:r>
              <a:rPr lang="it-IT" sz="1800" b="1" kern="100" dirty="0">
                <a:effectLst/>
                <a:latin typeface="Calibri" panose="020F0502020204030204" pitchFamily="34" charset="0"/>
                <a:ea typeface="Calibri" panose="020F0502020204030204" pitchFamily="34" charset="0"/>
                <a:cs typeface="Times New Roman" panose="02020603050405020304" pitchFamily="18" charset="0"/>
              </a:rPr>
              <a:t>Principio di trasparenza.</a:t>
            </a:r>
          </a:p>
          <a:p>
            <a:pPr marL="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Fondamentale, secondo il quale dovrebbe essere facilmente comprensibile la logica su cui l’IA basa le sue decisioni</a:t>
            </a:r>
            <a:r>
              <a:rPr lang="it-IT" sz="1800" kern="100" dirty="0">
                <a:latin typeface="Calibri" panose="020F0502020204030204" pitchFamily="34" charset="0"/>
                <a:ea typeface="Calibri" panose="020F0502020204030204" pitchFamily="34" charset="0"/>
                <a:cs typeface="Times New Roman" panose="02020603050405020304" pitchFamily="18" charset="0"/>
              </a:rPr>
              <a:t>.</a:t>
            </a:r>
            <a:r>
              <a:rPr lang="it-IT" sz="1800" dirty="0">
                <a:effectLst/>
                <a:latin typeface="Calibri" panose="020F0502020204030204" pitchFamily="34" charset="0"/>
                <a:ea typeface="Calibri" panose="020F0502020204030204" pitchFamily="34" charset="0"/>
                <a:cs typeface="Times New Roman" panose="02020603050405020304" pitchFamily="18" charset="0"/>
              </a:rPr>
              <a:t> Occorre trovare un equilibrio tra proprietà intellettuale di determinati metodi di elaborazione e la necessità di trasparenza, imparzialità ed equità; per esempio, si potrebbe rendere il codice open source e accompagnarlo da una spiegazione del sistema attraverso un linguaggio chiaro e familiare, comunicando la natura dei servizi offerti, le prestazioni e rischi di errore.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it-IT" sz="1800" b="1" kern="100" dirty="0">
                <a:effectLst/>
                <a:latin typeface="Calibri" panose="020F0502020204030204" pitchFamily="34" charset="0"/>
                <a:ea typeface="Calibri" panose="020F0502020204030204" pitchFamily="34" charset="0"/>
                <a:cs typeface="Times New Roman" panose="02020603050405020304" pitchFamily="18" charset="0"/>
              </a:rPr>
              <a:t>Principio “under user control”</a:t>
            </a:r>
          </a:p>
          <a:p>
            <a:pPr marL="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ribadisce la cardinalità e la supremazia che dovrebbe avere l’essere umano rispetto al robot. Più in particolare stabilisce che gli utilizzatori siano attori informati in grado di controllare le scelte fatte e che l’autonomia dell’utente deve essere aumentata e non limitata attraverso l’uso delle intelligenze artificiali.</a:t>
            </a: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 l’utente deve essere informato di qualsiasi trattamento preliminare di un caso da parte di intelligenza artificiale prima o durante il processo giudiziario e che ha il diritto di opporsi, in modo che il suo caso possa essere esaminato direttamente da un tribunale ai sensi dell’art.6 della CEDU. I professionisti del sistema giudiziario devono essere in grado di esaminare le decisioni giudiziarie e i dati utilizzati per produrre un risultato e continuare a non essere necessariamente vincolati alla luce delle caratteristiche specifiche di quel caso particolare</a:t>
            </a:r>
          </a:p>
          <a:p>
            <a:pPr marL="0" indent="0">
              <a:buNone/>
            </a:pP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it-IT" dirty="0"/>
          </a:p>
          <a:p>
            <a:pPr marL="0" indent="0">
              <a:buNone/>
            </a:pPr>
            <a:endParaRPr lang="it-IT" dirty="0"/>
          </a:p>
        </p:txBody>
      </p:sp>
    </p:spTree>
    <p:extLst>
      <p:ext uri="{BB962C8B-B14F-4D97-AF65-F5344CB8AC3E}">
        <p14:creationId xmlns:p14="http://schemas.microsoft.com/office/powerpoint/2010/main" val="3553722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B4ECDFC-8958-4B83-B01F-58AEFB867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1D68778-F94A-4C5B-9118-3B992BB97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itolo 1">
            <a:extLst>
              <a:ext uri="{FF2B5EF4-FFF2-40B4-BE49-F238E27FC236}">
                <a16:creationId xmlns:a16="http://schemas.microsoft.com/office/drawing/2014/main" id="{8E1A6D2F-469F-3B5C-E6BC-0D31BC419F77}"/>
              </a:ext>
            </a:extLst>
          </p:cNvPr>
          <p:cNvSpPr>
            <a:spLocks noGrp="1"/>
          </p:cNvSpPr>
          <p:nvPr>
            <p:ph type="title"/>
          </p:nvPr>
        </p:nvSpPr>
        <p:spPr>
          <a:xfrm>
            <a:off x="777240" y="777240"/>
            <a:ext cx="4606280" cy="2493876"/>
          </a:xfrm>
        </p:spPr>
        <p:txBody>
          <a:bodyPr anchor="b">
            <a:normAutofit/>
          </a:bodyPr>
          <a:lstStyle/>
          <a:p>
            <a:r>
              <a:rPr lang="it-IT" sz="4400"/>
              <a:t>Carta della robotica</a:t>
            </a:r>
          </a:p>
        </p:txBody>
      </p:sp>
      <p:sp>
        <p:nvSpPr>
          <p:cNvPr id="3" name="Segnaposto contenuto 2">
            <a:extLst>
              <a:ext uri="{FF2B5EF4-FFF2-40B4-BE49-F238E27FC236}">
                <a16:creationId xmlns:a16="http://schemas.microsoft.com/office/drawing/2014/main" id="{9D06A564-4511-3426-54E7-C22DC6E3FCDA}"/>
              </a:ext>
            </a:extLst>
          </p:cNvPr>
          <p:cNvSpPr>
            <a:spLocks noGrp="1"/>
          </p:cNvSpPr>
          <p:nvPr>
            <p:ph idx="1"/>
          </p:nvPr>
        </p:nvSpPr>
        <p:spPr>
          <a:xfrm>
            <a:off x="777240" y="3428999"/>
            <a:ext cx="4606280" cy="2747963"/>
          </a:xfrm>
        </p:spPr>
        <p:txBody>
          <a:bodyPr anchor="t">
            <a:normAutofit/>
          </a:bodyPr>
          <a:lstStyle/>
          <a:p>
            <a:pPr marL="342900" lvl="0" indent="-342900">
              <a:buFont typeface="Symbol" panose="05050102010706020507" pitchFamily="18" charset="2"/>
              <a:buChar char=""/>
            </a:pPr>
            <a:r>
              <a:rPr lang="it-IT" sz="1400" kern="100">
                <a:effectLst/>
                <a:latin typeface="Calibri" panose="020F0502020204030204" pitchFamily="34" charset="0"/>
                <a:ea typeface="Calibri" panose="020F0502020204030204" pitchFamily="34" charset="0"/>
                <a:cs typeface="Times New Roman" panose="02020603050405020304" pitchFamily="18" charset="0"/>
              </a:rPr>
              <a:t>Proteggere gli esseri umani dai danni causati dai robot.</a:t>
            </a:r>
          </a:p>
          <a:p>
            <a:pPr marL="342900" lvl="0" indent="-342900">
              <a:buFont typeface="Symbol" panose="05050102010706020507" pitchFamily="18" charset="2"/>
              <a:buChar char=""/>
            </a:pPr>
            <a:r>
              <a:rPr lang="it-IT" sz="1400" kern="100">
                <a:effectLst/>
                <a:latin typeface="Calibri" panose="020F0502020204030204" pitchFamily="34" charset="0"/>
                <a:ea typeface="Calibri" panose="020F0502020204030204" pitchFamily="34" charset="0"/>
                <a:cs typeface="Times New Roman" panose="02020603050405020304" pitchFamily="18" charset="0"/>
              </a:rPr>
              <a:t>Proteggere la libertà umana dai robot.</a:t>
            </a:r>
          </a:p>
          <a:p>
            <a:pPr marL="342900" lvl="0" indent="-342900">
              <a:buFont typeface="Symbol" panose="05050102010706020507" pitchFamily="18" charset="2"/>
              <a:buChar char=""/>
            </a:pPr>
            <a:r>
              <a:rPr lang="it-IT" sz="1400" kern="100">
                <a:effectLst/>
                <a:latin typeface="Calibri" panose="020F0502020204030204" pitchFamily="34" charset="0"/>
                <a:ea typeface="Calibri" panose="020F0502020204030204" pitchFamily="34" charset="0"/>
                <a:cs typeface="Times New Roman" panose="02020603050405020304" pitchFamily="18" charset="0"/>
              </a:rPr>
              <a:t>Proteggere l'umanità dalle violazioni della privacy commesse da un robot.</a:t>
            </a:r>
          </a:p>
          <a:p>
            <a:pPr marL="342900" lvl="0" indent="-342900">
              <a:buFont typeface="Symbol" panose="05050102010706020507" pitchFamily="18" charset="2"/>
              <a:buChar char=""/>
            </a:pPr>
            <a:r>
              <a:rPr lang="it-IT" sz="1400" kern="100">
                <a:effectLst/>
                <a:latin typeface="Calibri" panose="020F0502020204030204" pitchFamily="34" charset="0"/>
                <a:ea typeface="Calibri" panose="020F0502020204030204" pitchFamily="34" charset="0"/>
                <a:cs typeface="Times New Roman" panose="02020603050405020304" pitchFamily="18" charset="0"/>
              </a:rPr>
              <a:t>Gestire i dati personali elaborati da robot.</a:t>
            </a:r>
          </a:p>
          <a:p>
            <a:pPr marL="342900" lvl="0" indent="-342900">
              <a:buFont typeface="Symbol" panose="05050102010706020507" pitchFamily="18" charset="2"/>
              <a:buChar char=""/>
            </a:pPr>
            <a:r>
              <a:rPr lang="it-IT" sz="1400" kern="100">
                <a:effectLst/>
                <a:latin typeface="Calibri" panose="020F0502020204030204" pitchFamily="34" charset="0"/>
                <a:ea typeface="Calibri" panose="020F0502020204030204" pitchFamily="34" charset="0"/>
                <a:cs typeface="Times New Roman" panose="02020603050405020304" pitchFamily="18" charset="0"/>
              </a:rPr>
              <a:t>Proteggere l'umanità dal rischio di manipolazione da parte dei robot.</a:t>
            </a:r>
          </a:p>
          <a:p>
            <a:pPr marL="342900" lvl="0" indent="-342900">
              <a:spcAft>
                <a:spcPts val="800"/>
              </a:spcAft>
              <a:buFont typeface="Symbol" panose="05050102010706020507" pitchFamily="18" charset="2"/>
              <a:buChar char=""/>
            </a:pPr>
            <a:r>
              <a:rPr lang="it-IT" sz="1400" kern="100">
                <a:effectLst/>
                <a:latin typeface="Calibri" panose="020F0502020204030204" pitchFamily="34" charset="0"/>
                <a:ea typeface="Calibri" panose="020F0502020204030204" pitchFamily="34" charset="0"/>
                <a:cs typeface="Times New Roman" panose="02020603050405020304" pitchFamily="18" charset="0"/>
              </a:rPr>
              <a:t>Assicurare una parità di accesso ai progressi della robotica.</a:t>
            </a:r>
          </a:p>
          <a:p>
            <a:pPr marL="0" indent="0">
              <a:buNone/>
            </a:pPr>
            <a:endParaRPr lang="it-IT" sz="1400"/>
          </a:p>
        </p:txBody>
      </p:sp>
      <p:grpSp>
        <p:nvGrpSpPr>
          <p:cNvPr id="14" name="decorative circles">
            <a:extLst>
              <a:ext uri="{FF2B5EF4-FFF2-40B4-BE49-F238E27FC236}">
                <a16:creationId xmlns:a16="http://schemas.microsoft.com/office/drawing/2014/main" id="{B29252B9-8F48-4CC0-A640-09C8A8C24E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461374" cy="5966848"/>
            <a:chOff x="6008627" y="289695"/>
            <a:chExt cx="5461374" cy="5966848"/>
          </a:xfrm>
        </p:grpSpPr>
        <p:sp>
          <p:nvSpPr>
            <p:cNvPr id="15" name="Oval 14">
              <a:extLst>
                <a:ext uri="{FF2B5EF4-FFF2-40B4-BE49-F238E27FC236}">
                  <a16:creationId xmlns:a16="http://schemas.microsoft.com/office/drawing/2014/main" id="{28548D73-0AE2-434D-B75C-77D24F5ED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BC26AF4-B368-411A-BF70-74F07FA77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E4EEE7-FD25-4B68-819D-487E4D78F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E52A4F8-9F27-4959-B733-FDA9FCA2E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654708"/>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13DA742-C9EF-49AA-ADEB-553344930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magine 4" descr="Immagine che contiene persona, arte&#10;&#10;Descrizione generata automaticamente con attendibilità media">
            <a:extLst>
              <a:ext uri="{FF2B5EF4-FFF2-40B4-BE49-F238E27FC236}">
                <a16:creationId xmlns:a16="http://schemas.microsoft.com/office/drawing/2014/main" id="{D0264184-0141-31F1-C90C-B34DA061AF65}"/>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6306574" y="552339"/>
            <a:ext cx="5728174" cy="5728174"/>
          </a:xfrm>
          <a:custGeom>
            <a:avLst/>
            <a:gdLst/>
            <a:ahLst/>
            <a:cxnLst/>
            <a:rect l="l" t="t" r="r" b="b"/>
            <a:pathLst>
              <a:path w="3111160" h="3111160">
                <a:moveTo>
                  <a:pt x="1555580" y="0"/>
                </a:moveTo>
                <a:cubicBezTo>
                  <a:pt x="2414703" y="0"/>
                  <a:pt x="3111160" y="696457"/>
                  <a:pt x="3111160" y="1555580"/>
                </a:cubicBezTo>
                <a:cubicBezTo>
                  <a:pt x="3111160" y="2414703"/>
                  <a:pt x="2414703" y="3111160"/>
                  <a:pt x="1555580" y="3111160"/>
                </a:cubicBezTo>
                <a:cubicBezTo>
                  <a:pt x="696457" y="3111160"/>
                  <a:pt x="0" y="2414703"/>
                  <a:pt x="0" y="1555580"/>
                </a:cubicBezTo>
                <a:cubicBezTo>
                  <a:pt x="0" y="696457"/>
                  <a:pt x="696457" y="0"/>
                  <a:pt x="1555580" y="0"/>
                </a:cubicBezTo>
                <a:close/>
              </a:path>
            </a:pathLst>
          </a:custGeom>
        </p:spPr>
      </p:pic>
    </p:spTree>
    <p:extLst>
      <p:ext uri="{BB962C8B-B14F-4D97-AF65-F5344CB8AC3E}">
        <p14:creationId xmlns:p14="http://schemas.microsoft.com/office/powerpoint/2010/main" val="2285103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93ED87-3077-5FAC-ECCB-0213E347C2C9}"/>
              </a:ext>
            </a:extLst>
          </p:cNvPr>
          <p:cNvSpPr>
            <a:spLocks noGrp="1"/>
          </p:cNvSpPr>
          <p:nvPr>
            <p:ph type="title"/>
          </p:nvPr>
        </p:nvSpPr>
        <p:spPr/>
        <p:txBody>
          <a:bodyPr/>
          <a:lstStyle/>
          <a:p>
            <a:r>
              <a:rPr lang="it-IT" dirty="0"/>
              <a:t>Conclusioni</a:t>
            </a:r>
          </a:p>
        </p:txBody>
      </p:sp>
      <p:sp>
        <p:nvSpPr>
          <p:cNvPr id="3" name="Segnaposto contenuto 2">
            <a:extLst>
              <a:ext uri="{FF2B5EF4-FFF2-40B4-BE49-F238E27FC236}">
                <a16:creationId xmlns:a16="http://schemas.microsoft.com/office/drawing/2014/main" id="{31F3635A-8C8F-B6D7-365F-E1C6AF08E244}"/>
              </a:ext>
            </a:extLst>
          </p:cNvPr>
          <p:cNvSpPr>
            <a:spLocks noGrp="1"/>
          </p:cNvSpPr>
          <p:nvPr>
            <p:ph idx="1"/>
          </p:nvPr>
        </p:nvSpPr>
        <p:spPr>
          <a:xfrm>
            <a:off x="777240" y="1825625"/>
            <a:ext cx="6890886" cy="4351338"/>
          </a:xfrm>
        </p:spPr>
        <p:txBody>
          <a:bodyPr>
            <a:normAutofit lnSpcReduction="10000"/>
          </a:bodyPr>
          <a:lstStyle/>
          <a:p>
            <a:r>
              <a:rPr lang="it-IT" sz="1800" kern="100" dirty="0">
                <a:effectLst/>
                <a:latin typeface="Calibri" panose="020F0502020204030204" pitchFamily="34" charset="0"/>
                <a:ea typeface="Calibri" panose="020F0502020204030204" pitchFamily="34" charset="0"/>
                <a:cs typeface="Times New Roman" panose="02020603050405020304" pitchFamily="18" charset="0"/>
              </a:rPr>
              <a:t>Si scopre che nelle diverse “carte” compaiono valori talmente eterogenei tra loro da farci capire che non si hanno ancora le idee abbastanza chiare su ciò che ci aspetta e che semplicemente stiamo proiettando da un lato i nostri timori e da un altro le nostre aspettative. Nonostante ciò, il Parlamento europeo, nella risoluzione del 2017 ribadisce l’importanza di introdurre un sistema globale dell’Unione europea per la registrazione di tutti i robot avanzati. Qualcosa simile ad un “registro dello stato civile dei robot” ai fini di agevolare la tracciabilità delle macchine e di poter fruire di eventuali fondi assicurativi nel caso si subisca un danno. Certo è che i principi salienti delle varie “carte” non si discostano poi così tanto da quelli elencati da Asimov nelle “Leggi della robotica”; la comunità dei robot avrà sempre più relazioni anche emotive con gli umani, sarà necessario che la comunità scientifica riesamini il concetto di intelligenza, non più associata solo agli umani o animali, ma anche alle macchine. Sarà inoltre fondamentale che la robotica coinvolga nel suo progredire  altre discipline tra cui le neuroscienze, la psicologia, la biologia, la filosofia e le arti in modo tale  da realizzare gli obiettivi morali della roboetica.</a:t>
            </a:r>
          </a:p>
          <a:p>
            <a:endParaRPr lang="it-IT" dirty="0"/>
          </a:p>
        </p:txBody>
      </p:sp>
      <p:pic>
        <p:nvPicPr>
          <p:cNvPr id="5" name="Immagine 4" descr="Immagine che contiene grattacielo, edificio, cielo, città&#10;&#10;Descrizione generata automaticamente">
            <a:extLst>
              <a:ext uri="{FF2B5EF4-FFF2-40B4-BE49-F238E27FC236}">
                <a16:creationId xmlns:a16="http://schemas.microsoft.com/office/drawing/2014/main" id="{E7394653-A973-AEFA-BF89-EA50B6967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0159" y="1690688"/>
            <a:ext cx="4421842" cy="4486275"/>
          </a:xfrm>
          <a:prstGeom prst="rect">
            <a:avLst/>
          </a:prstGeom>
          <a:ln>
            <a:noFill/>
          </a:ln>
          <a:effectLst>
            <a:softEdge rad="112500"/>
          </a:effectLst>
        </p:spPr>
      </p:pic>
    </p:spTree>
    <p:extLst>
      <p:ext uri="{BB962C8B-B14F-4D97-AF65-F5344CB8AC3E}">
        <p14:creationId xmlns:p14="http://schemas.microsoft.com/office/powerpoint/2010/main" val="250109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8E18AC-903E-4B46-8CC0-FE20E612C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EE38FB-0763-470C-8A5E-44456B5130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olo 1">
            <a:extLst>
              <a:ext uri="{FF2B5EF4-FFF2-40B4-BE49-F238E27FC236}">
                <a16:creationId xmlns:a16="http://schemas.microsoft.com/office/drawing/2014/main" id="{10D5787F-957B-7263-143C-42D93C0BEF03}"/>
              </a:ext>
            </a:extLst>
          </p:cNvPr>
          <p:cNvSpPr>
            <a:spLocks noGrp="1"/>
          </p:cNvSpPr>
          <p:nvPr>
            <p:ph type="title"/>
          </p:nvPr>
        </p:nvSpPr>
        <p:spPr>
          <a:xfrm>
            <a:off x="777240" y="777240"/>
            <a:ext cx="4606280" cy="2493876"/>
          </a:xfrm>
        </p:spPr>
        <p:txBody>
          <a:bodyPr anchor="b">
            <a:normAutofit/>
          </a:bodyPr>
          <a:lstStyle/>
          <a:p>
            <a:r>
              <a:rPr lang="it-IT" sz="4400"/>
              <a:t>SOMMARIO</a:t>
            </a:r>
          </a:p>
        </p:txBody>
      </p:sp>
      <p:sp>
        <p:nvSpPr>
          <p:cNvPr id="3" name="Segnaposto contenuto 2">
            <a:extLst>
              <a:ext uri="{FF2B5EF4-FFF2-40B4-BE49-F238E27FC236}">
                <a16:creationId xmlns:a16="http://schemas.microsoft.com/office/drawing/2014/main" id="{269C0E3C-4DAB-95A0-037D-465F41BBF5FB}"/>
              </a:ext>
            </a:extLst>
          </p:cNvPr>
          <p:cNvSpPr>
            <a:spLocks noGrp="1"/>
          </p:cNvSpPr>
          <p:nvPr>
            <p:ph idx="1"/>
          </p:nvPr>
        </p:nvSpPr>
        <p:spPr>
          <a:xfrm>
            <a:off x="777240" y="3428999"/>
            <a:ext cx="4606280" cy="2747963"/>
          </a:xfrm>
        </p:spPr>
        <p:txBody>
          <a:bodyPr anchor="t">
            <a:normAutofit/>
          </a:bodyPr>
          <a:lstStyle/>
          <a:p>
            <a:r>
              <a:rPr lang="it-IT" sz="1800" dirty="0"/>
              <a:t>0.  Isaac Asimov</a:t>
            </a:r>
          </a:p>
          <a:p>
            <a:r>
              <a:rPr lang="it-IT" sz="1800" dirty="0"/>
              <a:t>1. Introduzione all’Intelligenza Artificiale e applicazioni</a:t>
            </a:r>
          </a:p>
          <a:p>
            <a:r>
              <a:rPr lang="it-IT" sz="1800" dirty="0"/>
              <a:t>2. Etica dell’Intelligenza Artificiale</a:t>
            </a:r>
          </a:p>
          <a:p>
            <a:r>
              <a:rPr lang="it-IT" sz="1800" dirty="0"/>
              <a:t>3. Conclusioni</a:t>
            </a:r>
          </a:p>
        </p:txBody>
      </p:sp>
      <p:sp>
        <p:nvSpPr>
          <p:cNvPr id="14" name="Oval 1">
            <a:extLst>
              <a:ext uri="{FF2B5EF4-FFF2-40B4-BE49-F238E27FC236}">
                <a16:creationId xmlns:a16="http://schemas.microsoft.com/office/drawing/2014/main" id="{F1D6E6C0-11C7-4A38-BD12-80741960B5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411" y="557332"/>
            <a:ext cx="5743337" cy="57433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decorative circles">
            <a:extLst>
              <a:ext uri="{FF2B5EF4-FFF2-40B4-BE49-F238E27FC236}">
                <a16:creationId xmlns:a16="http://schemas.microsoft.com/office/drawing/2014/main" id="{2B16E781-E64A-4007-B0F1-5A50135A42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70062" y="289695"/>
            <a:ext cx="4971115" cy="6138399"/>
            <a:chOff x="6870062" y="289695"/>
            <a:chExt cx="4971115" cy="6138399"/>
          </a:xfrm>
        </p:grpSpPr>
        <p:sp>
          <p:nvSpPr>
            <p:cNvPr id="17" name="Oval 16">
              <a:extLst>
                <a:ext uri="{FF2B5EF4-FFF2-40B4-BE49-F238E27FC236}">
                  <a16:creationId xmlns:a16="http://schemas.microsoft.com/office/drawing/2014/main" id="{6F5849D6-7C1F-435A-8BEB-2A37173B6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C6C5D90-0568-4F1C-9392-536D4E32E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74736" y="5667686"/>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069E425-421F-469A-9C32-9FB5C16E59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27805" y="5275653"/>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31A526-345A-4A63-BA59-FF91204E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9847" y="59428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27432B5-3C17-4415-B09A-67FCBD636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1540" y="655922"/>
              <a:ext cx="466441" cy="46644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0E4DDCC-A5A9-4365-876A-7992F2CF4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5DB42D-36BB-41F6-A512-3AFDD33ADA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63367" y="6122314"/>
              <a:ext cx="305780" cy="3057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03F45BD-67A0-4732-B626-9ECB4B18E2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70062" y="5959435"/>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magine 4" descr="Immagine che contiene aria aperta, elmetto, cielo, edificio&#10;&#10;Descrizione generata automaticamente">
            <a:extLst>
              <a:ext uri="{FF2B5EF4-FFF2-40B4-BE49-F238E27FC236}">
                <a16:creationId xmlns:a16="http://schemas.microsoft.com/office/drawing/2014/main" id="{BC71D879-3429-6222-B3DF-9D4F88658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5422" y="1691342"/>
            <a:ext cx="3475314" cy="3475314"/>
          </a:xfrm>
          <a:prstGeom prst="rect">
            <a:avLst/>
          </a:prstGeom>
        </p:spPr>
      </p:pic>
    </p:spTree>
    <p:extLst>
      <p:ext uri="{BB962C8B-B14F-4D97-AF65-F5344CB8AC3E}">
        <p14:creationId xmlns:p14="http://schemas.microsoft.com/office/powerpoint/2010/main" val="1075244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863B5A-D119-0D9E-66C5-E260DBCDC6FD}"/>
              </a:ext>
            </a:extLst>
          </p:cNvPr>
          <p:cNvSpPr>
            <a:spLocks noGrp="1"/>
          </p:cNvSpPr>
          <p:nvPr>
            <p:ph type="title"/>
          </p:nvPr>
        </p:nvSpPr>
        <p:spPr/>
        <p:txBody>
          <a:bodyPr>
            <a:normAutofit/>
          </a:bodyPr>
          <a:lstStyle/>
          <a:p>
            <a:r>
              <a:rPr lang="it-IT" dirty="0"/>
              <a:t>Isaac Asimov </a:t>
            </a:r>
          </a:p>
        </p:txBody>
      </p:sp>
      <p:sp>
        <p:nvSpPr>
          <p:cNvPr id="3" name="Segnaposto contenuto 2">
            <a:extLst>
              <a:ext uri="{FF2B5EF4-FFF2-40B4-BE49-F238E27FC236}">
                <a16:creationId xmlns:a16="http://schemas.microsoft.com/office/drawing/2014/main" id="{1A462831-B523-7654-A85F-EFEE6A4B2129}"/>
              </a:ext>
            </a:extLst>
          </p:cNvPr>
          <p:cNvSpPr>
            <a:spLocks noGrp="1"/>
          </p:cNvSpPr>
          <p:nvPr>
            <p:ph idx="1"/>
          </p:nvPr>
        </p:nvSpPr>
        <p:spPr>
          <a:xfrm>
            <a:off x="777240" y="1825625"/>
            <a:ext cx="6668589" cy="4351338"/>
          </a:xfrm>
        </p:spPr>
        <p:txBody>
          <a:bodyPr>
            <a:normAutofit lnSpcReduction="10000"/>
          </a:bodyPr>
          <a:lstStyle/>
          <a:p>
            <a:pPr marL="228600">
              <a:lnSpc>
                <a:spcPct val="107000"/>
              </a:lnSpc>
              <a:spcAft>
                <a:spcPts val="800"/>
              </a:spcAft>
            </a:pPr>
            <a:r>
              <a:rPr lang="it-IT" sz="1800" kern="100">
                <a:effectLst/>
                <a:latin typeface="Calibri" panose="020F0502020204030204" pitchFamily="34" charset="0"/>
                <a:ea typeface="Calibri" panose="020F0502020204030204" pitchFamily="34" charset="0"/>
                <a:cs typeface="Times New Roman" panose="02020603050405020304" pitchFamily="18" charset="0"/>
              </a:rPr>
              <a:t>-Legge zero- un robot non può recare danno all’umanità, né può permettere che, a causa del proprio mancato intervento l’umanità riceva danno.</a:t>
            </a:r>
          </a:p>
          <a:p>
            <a:pPr marL="228600">
              <a:lnSpc>
                <a:spcPct val="107000"/>
              </a:lnSpc>
              <a:spcAft>
                <a:spcPts val="800"/>
              </a:spcAft>
            </a:pPr>
            <a:r>
              <a:rPr lang="it-IT" sz="1800" kern="100">
                <a:effectLst/>
                <a:latin typeface="Calibri" panose="020F0502020204030204" pitchFamily="34" charset="0"/>
                <a:ea typeface="Calibri" panose="020F0502020204030204" pitchFamily="34" charset="0"/>
                <a:cs typeface="Times New Roman" panose="02020603050405020304" pitchFamily="18" charset="0"/>
              </a:rPr>
              <a:t>-Prima legge- - un robot non può recare danno a un essere umano, né può permettere che, a causa del proprio mancato intervento un essere umano riceva danno. Purchè questo non contrasti con Legge Zero.</a:t>
            </a:r>
          </a:p>
          <a:p>
            <a:pPr marL="228600">
              <a:lnSpc>
                <a:spcPct val="107000"/>
              </a:lnSpc>
              <a:spcAft>
                <a:spcPts val="800"/>
              </a:spcAft>
            </a:pPr>
            <a:r>
              <a:rPr lang="it-IT" sz="1800" kern="100">
                <a:effectLst/>
                <a:latin typeface="Calibri" panose="020F0502020204030204" pitchFamily="34" charset="0"/>
                <a:ea typeface="Calibri" panose="020F0502020204030204" pitchFamily="34" charset="0"/>
                <a:cs typeface="Times New Roman" panose="02020603050405020304" pitchFamily="18" charset="0"/>
              </a:rPr>
              <a:t>-Seconda legge- un robot deve obbedire agli ordini impartiti dagli esseri umani purché tali ordini non contravvengano alla legge zero e alla prima legge</a:t>
            </a:r>
          </a:p>
          <a:p>
            <a:pPr marL="228600">
              <a:lnSpc>
                <a:spcPct val="107000"/>
              </a:lnSpc>
              <a:spcAft>
                <a:spcPts val="800"/>
              </a:spcAft>
            </a:pPr>
            <a:r>
              <a:rPr lang="it-IT" sz="1800" kern="100">
                <a:effectLst/>
                <a:latin typeface="Calibri" panose="020F0502020204030204" pitchFamily="34" charset="0"/>
                <a:ea typeface="Calibri" panose="020F0502020204030204" pitchFamily="34" charset="0"/>
                <a:cs typeface="Times New Roman" panose="02020603050405020304" pitchFamily="18" charset="0"/>
              </a:rPr>
              <a:t>- Terza legge- un robot deve proteggere la propria esistenza purché questa autodifesa non contrasti con la legge zero, la prima legge e la seconda legge.</a:t>
            </a:r>
          </a:p>
          <a:p>
            <a:endParaRPr lang="it-IT" dirty="0"/>
          </a:p>
        </p:txBody>
      </p:sp>
      <p:pic>
        <p:nvPicPr>
          <p:cNvPr id="5" name="Immagine 4" descr="Immagine che contiene Viso umano, ritratto, vestiti, persona&#10;&#10;Descrizione generata automaticamente">
            <a:extLst>
              <a:ext uri="{FF2B5EF4-FFF2-40B4-BE49-F238E27FC236}">
                <a16:creationId xmlns:a16="http://schemas.microsoft.com/office/drawing/2014/main" id="{25FA8F89-B5CC-8874-BF9A-0E44ABE5A6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5566" y="0"/>
            <a:ext cx="4726434" cy="6858000"/>
          </a:xfrm>
          <a:prstGeom prst="rect">
            <a:avLst/>
          </a:prstGeom>
        </p:spPr>
      </p:pic>
    </p:spTree>
    <p:extLst>
      <p:ext uri="{BB962C8B-B14F-4D97-AF65-F5344CB8AC3E}">
        <p14:creationId xmlns:p14="http://schemas.microsoft.com/office/powerpoint/2010/main" val="3936359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E8ADDD-CA15-C241-0439-F4DF31E8F795}"/>
              </a:ext>
            </a:extLst>
          </p:cNvPr>
          <p:cNvSpPr>
            <a:spLocks noGrp="1"/>
          </p:cNvSpPr>
          <p:nvPr>
            <p:ph type="title"/>
          </p:nvPr>
        </p:nvSpPr>
        <p:spPr>
          <a:xfrm>
            <a:off x="777240" y="365125"/>
            <a:ext cx="10659110" cy="1370369"/>
          </a:xfrm>
        </p:spPr>
        <p:txBody>
          <a:bodyPr>
            <a:normAutofit fontScale="90000"/>
          </a:bodyPr>
          <a:lstStyle/>
          <a:p>
            <a:r>
              <a:rPr lang="it-IT" sz="4000" dirty="0"/>
              <a:t>Introduzione all’Intelligenza Artificiale</a:t>
            </a:r>
            <a:br>
              <a:rPr lang="it-IT" sz="5400" dirty="0"/>
            </a:br>
            <a:endParaRPr lang="it-IT" dirty="0"/>
          </a:p>
        </p:txBody>
      </p:sp>
      <p:sp>
        <p:nvSpPr>
          <p:cNvPr id="3" name="Segnaposto contenuto 2">
            <a:extLst>
              <a:ext uri="{FF2B5EF4-FFF2-40B4-BE49-F238E27FC236}">
                <a16:creationId xmlns:a16="http://schemas.microsoft.com/office/drawing/2014/main" id="{2C32C413-7A78-9C95-4EDD-CEE25A5C2A2F}"/>
              </a:ext>
            </a:extLst>
          </p:cNvPr>
          <p:cNvSpPr>
            <a:spLocks noGrp="1"/>
          </p:cNvSpPr>
          <p:nvPr>
            <p:ph idx="1"/>
          </p:nvPr>
        </p:nvSpPr>
        <p:spPr>
          <a:xfrm>
            <a:off x="777240" y="1212980"/>
            <a:ext cx="10659110" cy="4963983"/>
          </a:xfrm>
        </p:spPr>
        <p:txBody>
          <a:bodyPr/>
          <a:lstStyle/>
          <a:p>
            <a:pPr marL="0" indent="0">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l’IA è un insieme di tecnologie che combina algoritmi, dati e potenza di calcolo. In particolare, i sistemi di intelligenza artificiale sono sistemi software progettati da esseri umani che agiscono in maniera intelligente e che, dato un obiettivo complesso, si servono di acquisizione ed interpretazione di dati per raggiungere l’obiettivo prefissato nel modo più ottimale possibile.</a:t>
            </a:r>
          </a:p>
          <a:p>
            <a:endParaRPr lang="it-IT" dirty="0"/>
          </a:p>
          <a:p>
            <a:pPr marL="0" indent="0" algn="ctr">
              <a:lnSpc>
                <a:spcPct val="107000"/>
              </a:lnSpc>
              <a:spcAft>
                <a:spcPts val="800"/>
              </a:spcAft>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La disciplina dell’IA si basa su diverse tecniche:</a:t>
            </a:r>
          </a:p>
          <a:p>
            <a:pPr marL="342900" lvl="0" indent="-342900">
              <a:lnSpc>
                <a:spcPct val="107000"/>
              </a:lnSpc>
              <a:buFont typeface="Symbol" panose="05050102010706020507" pitchFamily="18" charset="2"/>
              <a:buChar char=""/>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Apprendimento automatico (Machine Learning)</a:t>
            </a:r>
          </a:p>
          <a:p>
            <a:pPr marL="342900" lvl="0" indent="-342900">
              <a:lnSpc>
                <a:spcPct val="107000"/>
              </a:lnSpc>
              <a:buFont typeface="Symbol" panose="05050102010706020507" pitchFamily="18" charset="2"/>
              <a:buChar char=""/>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Ragionamento automatico </a:t>
            </a:r>
          </a:p>
          <a:p>
            <a:pPr marL="342900" lvl="0" indent="-342900">
              <a:lnSpc>
                <a:spcPct val="107000"/>
              </a:lnSpc>
              <a:spcAft>
                <a:spcPts val="800"/>
              </a:spcAft>
              <a:buFont typeface="Symbol" panose="05050102010706020507" pitchFamily="18" charset="2"/>
              <a:buChar char=""/>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Robotica </a:t>
            </a:r>
          </a:p>
          <a:p>
            <a:pPr marL="0" indent="0">
              <a:buNone/>
            </a:pPr>
            <a:endParaRPr lang="it-IT" dirty="0"/>
          </a:p>
        </p:txBody>
      </p:sp>
    </p:spTree>
    <p:extLst>
      <p:ext uri="{BB962C8B-B14F-4D97-AF65-F5344CB8AC3E}">
        <p14:creationId xmlns:p14="http://schemas.microsoft.com/office/powerpoint/2010/main" val="2920614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13"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14" name="Oval 13">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olo 1">
            <a:extLst>
              <a:ext uri="{FF2B5EF4-FFF2-40B4-BE49-F238E27FC236}">
                <a16:creationId xmlns:a16="http://schemas.microsoft.com/office/drawing/2014/main" id="{35BC8F4B-99A8-8DF7-157A-206B86654418}"/>
              </a:ext>
            </a:extLst>
          </p:cNvPr>
          <p:cNvSpPr>
            <a:spLocks noGrp="1"/>
          </p:cNvSpPr>
          <p:nvPr>
            <p:ph type="title"/>
          </p:nvPr>
        </p:nvSpPr>
        <p:spPr>
          <a:xfrm>
            <a:off x="770878" y="952023"/>
            <a:ext cx="10773422" cy="1797530"/>
          </a:xfrm>
        </p:spPr>
        <p:txBody>
          <a:bodyPr anchor="t">
            <a:normAutofit/>
          </a:bodyPr>
          <a:lstStyle/>
          <a:p>
            <a:r>
              <a:rPr lang="it-IT" sz="4400"/>
              <a:t>Applicazioni dell’IA</a:t>
            </a:r>
          </a:p>
        </p:txBody>
      </p:sp>
      <p:graphicFrame>
        <p:nvGraphicFramePr>
          <p:cNvPr id="5" name="Segnaposto contenuto 2">
            <a:extLst>
              <a:ext uri="{FF2B5EF4-FFF2-40B4-BE49-F238E27FC236}">
                <a16:creationId xmlns:a16="http://schemas.microsoft.com/office/drawing/2014/main" id="{728367B1-3884-9B85-053B-D9197ED6699C}"/>
              </a:ext>
            </a:extLst>
          </p:cNvPr>
          <p:cNvGraphicFramePr>
            <a:graphicFrameLocks noGrp="1"/>
          </p:cNvGraphicFramePr>
          <p:nvPr>
            <p:ph idx="1"/>
            <p:extLst>
              <p:ext uri="{D42A27DB-BD31-4B8C-83A1-F6EECF244321}">
                <p14:modId xmlns:p14="http://schemas.microsoft.com/office/powerpoint/2010/main" val="3124936958"/>
              </p:ext>
            </p:extLst>
          </p:nvPr>
        </p:nvGraphicFramePr>
        <p:xfrm>
          <a:off x="777875" y="2886075"/>
          <a:ext cx="10658475" cy="3290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4835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62765A-0D94-C0D2-5D95-CAE2277BBD31}"/>
              </a:ext>
            </a:extLst>
          </p:cNvPr>
          <p:cNvSpPr>
            <a:spLocks noGrp="1"/>
          </p:cNvSpPr>
          <p:nvPr>
            <p:ph type="title"/>
          </p:nvPr>
        </p:nvSpPr>
        <p:spPr/>
        <p:txBody>
          <a:bodyPr>
            <a:normAutofit fontScale="90000"/>
          </a:bodyPr>
          <a:lstStyle/>
          <a:p>
            <a:r>
              <a:rPr lang="it-IT" dirty="0"/>
              <a:t>applicazione dell’IA nell’ambito del diritto</a:t>
            </a:r>
          </a:p>
        </p:txBody>
      </p:sp>
      <p:sp>
        <p:nvSpPr>
          <p:cNvPr id="3" name="Segnaposto contenuto 2">
            <a:extLst>
              <a:ext uri="{FF2B5EF4-FFF2-40B4-BE49-F238E27FC236}">
                <a16:creationId xmlns:a16="http://schemas.microsoft.com/office/drawing/2014/main" id="{957F51AD-651D-C9FC-B76A-94B36AE5AC80}"/>
              </a:ext>
            </a:extLst>
          </p:cNvPr>
          <p:cNvSpPr>
            <a:spLocks noGrp="1"/>
          </p:cNvSpPr>
          <p:nvPr>
            <p:ph idx="1"/>
          </p:nvPr>
        </p:nvSpPr>
        <p:spPr>
          <a:xfrm>
            <a:off x="777240" y="1825625"/>
            <a:ext cx="6457749" cy="4351338"/>
          </a:xfrm>
        </p:spPr>
        <p:txBody>
          <a:bodyPr>
            <a:normAutofit lnSpcReduction="10000"/>
          </a:bodyPr>
          <a:lstStyle/>
          <a:p>
            <a:r>
              <a:rPr lang="it-IT" dirty="0"/>
              <a:t>Analisi e predisposizione automatica di atti e documenti.</a:t>
            </a:r>
          </a:p>
          <a:p>
            <a:pPr marL="0" indent="0">
              <a:buNone/>
            </a:pPr>
            <a:r>
              <a:rPr lang="it-IT" sz="1800" dirty="0" err="1">
                <a:effectLst/>
                <a:latin typeface="Calibri" panose="020F0502020204030204" pitchFamily="34" charset="0"/>
                <a:ea typeface="Calibri" panose="020F0502020204030204" pitchFamily="34" charset="0"/>
                <a:cs typeface="Times New Roman" panose="02020603050405020304" pitchFamily="18" charset="0"/>
              </a:rPr>
              <a:t>Luminance</a:t>
            </a:r>
            <a:r>
              <a:rPr lang="it-IT" sz="1800" dirty="0">
                <a:effectLst/>
                <a:latin typeface="Calibri" panose="020F0502020204030204" pitchFamily="34" charset="0"/>
                <a:ea typeface="Calibri" panose="020F0502020204030204" pitchFamily="34" charset="0"/>
                <a:cs typeface="Times New Roman" panose="02020603050405020304" pitchFamily="18" charset="0"/>
              </a:rPr>
              <a:t>, un’IA che, combinando l’apprendimento automatico supervisionato con la tecnologia di riconoscimento dei modelli, consente agli avvocati di analizzare rapidamente set di documenti e contratti.</a:t>
            </a:r>
          </a:p>
          <a:p>
            <a:pPr marL="0" indent="0">
              <a:buNone/>
            </a:pPr>
            <a:r>
              <a:rPr lang="it-IT" sz="1800" dirty="0">
                <a:latin typeface="Calibri" panose="020F0502020204030204" pitchFamily="34" charset="0"/>
                <a:ea typeface="Calibri" panose="020F0502020204030204" pitchFamily="34" charset="0"/>
                <a:cs typeface="Times New Roman" panose="02020603050405020304" pitchFamily="18" charset="0"/>
              </a:rPr>
              <a:t>Studio Portolano Cavallo e </a:t>
            </a:r>
            <a:r>
              <a:rPr lang="it-IT" sz="1800" dirty="0" err="1">
                <a:latin typeface="Calibri" panose="020F0502020204030204" pitchFamily="34" charset="0"/>
                <a:ea typeface="Calibri" panose="020F0502020204030204" pitchFamily="34" charset="0"/>
                <a:cs typeface="Times New Roman" panose="02020603050405020304" pitchFamily="18" charset="0"/>
              </a:rPr>
              <a:t>Yan</a:t>
            </a:r>
            <a:r>
              <a:rPr lang="it-IT" sz="1800" dirty="0">
                <a:latin typeface="Calibri" panose="020F0502020204030204" pitchFamily="34" charset="0"/>
                <a:ea typeface="Calibri" panose="020F0502020204030204" pitchFamily="34" charset="0"/>
                <a:cs typeface="Times New Roman" panose="02020603050405020304" pitchFamily="18" charset="0"/>
              </a:rPr>
              <a:t> Pecoraro</a:t>
            </a:r>
          </a:p>
          <a:p>
            <a:pPr marL="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racconta “Stiamo educando il sistema a riconoscere alcuni concetti giuridici classificando alcuni documenti e clausole di contratti. Un vantaggio per così dire indiretto e molto apprezzato è stato quello della razionalizzazione del flusso di lavoro. un esempio può essere un’operazione crossborder in cui la piattaforma è in grado di classificare secondo il diritto applicabile di più Paesi oltre 3000 documenti in poche ore”.</a:t>
            </a:r>
          </a:p>
          <a:p>
            <a:pPr marL="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“Rivediamo tutto. Il risultato ottimale oggi è la combinazione tra AI e intelligenza umana. Il risultato del lavoro di due diligence è in capo sempre allo studio legale, che ne risponde”.</a:t>
            </a:r>
            <a:endParaRPr lang="it-IT"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magine 4" descr="Immagine che contiene dispositivo, bilancia&#10;&#10;Descrizione generata automaticamente">
            <a:extLst>
              <a:ext uri="{FF2B5EF4-FFF2-40B4-BE49-F238E27FC236}">
                <a16:creationId xmlns:a16="http://schemas.microsoft.com/office/drawing/2014/main" id="{D60F80D8-4471-6624-4331-796E6774B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789" y="1262829"/>
            <a:ext cx="4331211" cy="3508281"/>
          </a:xfrm>
          <a:prstGeom prst="rect">
            <a:avLst/>
          </a:prstGeom>
        </p:spPr>
      </p:pic>
    </p:spTree>
    <p:extLst>
      <p:ext uri="{BB962C8B-B14F-4D97-AF65-F5344CB8AC3E}">
        <p14:creationId xmlns:p14="http://schemas.microsoft.com/office/powerpoint/2010/main" val="1520961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2EB5CD-BA1B-4D09-3468-FC090ECEA51B}"/>
              </a:ext>
            </a:extLst>
          </p:cNvPr>
          <p:cNvSpPr>
            <a:spLocks noGrp="1"/>
          </p:cNvSpPr>
          <p:nvPr>
            <p:ph type="title"/>
          </p:nvPr>
        </p:nvSpPr>
        <p:spPr/>
        <p:txBody>
          <a:bodyPr>
            <a:normAutofit fontScale="90000"/>
          </a:bodyPr>
          <a:lstStyle/>
          <a:p>
            <a:r>
              <a:rPr lang="it-IT" dirty="0"/>
              <a:t>applicazione dell’IA nell’ambito del diritto</a:t>
            </a:r>
          </a:p>
        </p:txBody>
      </p:sp>
      <p:sp>
        <p:nvSpPr>
          <p:cNvPr id="3" name="Segnaposto contenuto 2">
            <a:extLst>
              <a:ext uri="{FF2B5EF4-FFF2-40B4-BE49-F238E27FC236}">
                <a16:creationId xmlns:a16="http://schemas.microsoft.com/office/drawing/2014/main" id="{1856F01A-D266-21B9-ED4C-5D17658F6FAE}"/>
              </a:ext>
            </a:extLst>
          </p:cNvPr>
          <p:cNvSpPr>
            <a:spLocks noGrp="1"/>
          </p:cNvSpPr>
          <p:nvPr>
            <p:ph idx="1"/>
          </p:nvPr>
        </p:nvSpPr>
        <p:spPr>
          <a:xfrm>
            <a:off x="777241" y="1825625"/>
            <a:ext cx="6233160" cy="4667250"/>
          </a:xfrm>
        </p:spPr>
        <p:txBody>
          <a:bodyPr>
            <a:normAutofit lnSpcReduction="10000"/>
          </a:bodyPr>
          <a:lstStyle/>
          <a:p>
            <a:r>
              <a:rPr lang="it-IT" sz="1800" kern="100" dirty="0">
                <a:effectLst/>
                <a:latin typeface="Calibri" panose="020F0502020204030204" pitchFamily="34" charset="0"/>
                <a:ea typeface="Calibri" panose="020F0502020204030204" pitchFamily="34" charset="0"/>
                <a:cs typeface="Times New Roman" panose="02020603050405020304" pitchFamily="18" charset="0"/>
              </a:rPr>
              <a:t>Analisi predittiva.</a:t>
            </a:r>
          </a:p>
          <a:p>
            <a:pPr marL="0" indent="0">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Consiste nella capacità di elaborare previsioni mediante un calcolo probabilistico effettuato da algoritmi operanti su base statistica o logica. Le analisi predittive possono essere utilizzate per prevenire la criminalità, utilizzando dati relativi a rapine o furti è possibile prevedere luoghi ed orari in cui è probabile che vengano commessi i reati sopra citati.</a:t>
            </a:r>
          </a:p>
          <a:p>
            <a:pPr marL="0" indent="0">
              <a:buNone/>
            </a:pPr>
            <a:r>
              <a:rPr lang="it-IT" sz="1800" dirty="0">
                <a:effectLst/>
                <a:latin typeface="Calibri" panose="020F0502020204030204" pitchFamily="34" charset="0"/>
                <a:ea typeface="Calibri" panose="020F0502020204030204" pitchFamily="34" charset="0"/>
                <a:cs typeface="Times New Roman" panose="02020603050405020304" pitchFamily="18" charset="0"/>
              </a:rPr>
              <a:t>«</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Lex</a:t>
            </a:r>
            <a:r>
              <a:rPr lang="it-IT" sz="1800" dirty="0">
                <a:effectLst/>
                <a:latin typeface="Calibri" panose="020F0502020204030204" pitchFamily="34" charset="0"/>
                <a:ea typeface="Calibri" panose="020F0502020204030204" pitchFamily="34" charset="0"/>
                <a:cs typeface="Times New Roman" panose="02020603050405020304" pitchFamily="18" charset="0"/>
              </a:rPr>
              <a:t> Machina» crea dataset su giudici, avvocati, parti e soggetti di cause legali per permettere agli avvocati stessi di prevedere i comportamenti e gli esiti che produrranno le diverse possibili strategie legali.</a:t>
            </a:r>
          </a:p>
          <a:p>
            <a:pPr marL="0" indent="0">
              <a:buNone/>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raccoglie le informazioni grezze dai casi, scaricando anche milioni di documenti giudiziari, per presentare dati completi e accurati. Pulisce, etichetta, codifica, migliora e presenta i dati risultanti in modo da facilitare ai professionisti del diritto l'accesso agli approfondimenti e la comprensione delle tendenze rilevanti per una specifica questione legale.</a:t>
            </a:r>
          </a:p>
          <a:p>
            <a:pPr marL="0" indent="0">
              <a:buNone/>
            </a:pPr>
            <a:endParaRPr lang="it-IT" dirty="0"/>
          </a:p>
        </p:txBody>
      </p:sp>
      <p:pic>
        <p:nvPicPr>
          <p:cNvPr id="5" name="Immagine 4" descr="Immagine che contiene testo, schermata, Elementi grafici, grafica&#10;&#10;Descrizione generata automaticamente">
            <a:extLst>
              <a:ext uri="{FF2B5EF4-FFF2-40B4-BE49-F238E27FC236}">
                <a16:creationId xmlns:a16="http://schemas.microsoft.com/office/drawing/2014/main" id="{28350EA1-37A8-D5E3-995F-8FEC3DFE6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425" y="2098775"/>
            <a:ext cx="4981575" cy="2949476"/>
          </a:xfrm>
          <a:prstGeom prst="rect">
            <a:avLst/>
          </a:prstGeom>
        </p:spPr>
      </p:pic>
    </p:spTree>
    <p:extLst>
      <p:ext uri="{BB962C8B-B14F-4D97-AF65-F5344CB8AC3E}">
        <p14:creationId xmlns:p14="http://schemas.microsoft.com/office/powerpoint/2010/main" val="286079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FC941B-80ED-FAC8-2A79-FC565ED678B3}"/>
              </a:ext>
            </a:extLst>
          </p:cNvPr>
          <p:cNvSpPr>
            <a:spLocks noGrp="1"/>
          </p:cNvSpPr>
          <p:nvPr>
            <p:ph type="title"/>
          </p:nvPr>
        </p:nvSpPr>
        <p:spPr/>
        <p:txBody>
          <a:bodyPr>
            <a:normAutofit fontScale="90000"/>
          </a:bodyPr>
          <a:lstStyle/>
          <a:p>
            <a:r>
              <a:rPr lang="it-IT"/>
              <a:t>applicazione dell’IA nell’ambito medico</a:t>
            </a:r>
            <a:endParaRPr lang="it-IT" dirty="0"/>
          </a:p>
        </p:txBody>
      </p:sp>
      <p:sp>
        <p:nvSpPr>
          <p:cNvPr id="3" name="Segnaposto contenuto 2">
            <a:extLst>
              <a:ext uri="{FF2B5EF4-FFF2-40B4-BE49-F238E27FC236}">
                <a16:creationId xmlns:a16="http://schemas.microsoft.com/office/drawing/2014/main" id="{0AEBCCBE-70E5-9B8E-B0C8-E56B07C3B0F4}"/>
              </a:ext>
            </a:extLst>
          </p:cNvPr>
          <p:cNvSpPr>
            <a:spLocks noGrp="1"/>
          </p:cNvSpPr>
          <p:nvPr>
            <p:ph idx="1"/>
          </p:nvPr>
        </p:nvSpPr>
        <p:spPr>
          <a:xfrm>
            <a:off x="777240" y="1825625"/>
            <a:ext cx="7147560" cy="4351338"/>
          </a:xfrm>
        </p:spPr>
        <p:txBody>
          <a:bodyPr/>
          <a:lstStyle/>
          <a:p>
            <a:r>
              <a:rPr lang="it-IT" sz="1800">
                <a:effectLst/>
                <a:latin typeface="Calibri" panose="020F0502020204030204" pitchFamily="34" charset="0"/>
                <a:ea typeface="Calibri" panose="020F0502020204030204" pitchFamily="34" charset="0"/>
                <a:cs typeface="Times New Roman" panose="02020603050405020304" pitchFamily="18" charset="0"/>
              </a:rPr>
              <a:t>Watson è un sistema sviluppato da IBM in grado di rispondere a domande espresse in linguaggio naturale. Questa è IA trova fortunate applicazioni in ambito medico, in particolare aiuta i medici nel trattamento dei loro pazienti. Il dottore pone la domanda al sistema specificando i sintomi, Watson elabora le informazioni fornite e le combina con la storia medica ed ereditaria del paziente, in seguito esamina i dati disponibili dalle fonti per formulare e testare ipotesi, infine fornisce una lista di raccomandazioni individualizzate e classificate per livello di evidenza. Le sorgenti di dati che Watson utilizza per le analisi possono includere registri medici elettronici, annotazioni di dottori e infermieri, materiali di ricerca, studi clinici e articoli di riviste</a:t>
            </a:r>
          </a:p>
          <a:p>
            <a:r>
              <a:rPr lang="it-IT" sz="1800" kern="100">
                <a:effectLst/>
                <a:latin typeface="Calibri" panose="020F0502020204030204" pitchFamily="34" charset="0"/>
                <a:ea typeface="Calibri" panose="020F0502020204030204" pitchFamily="34" charset="0"/>
                <a:cs typeface="Times New Roman" panose="02020603050405020304" pitchFamily="18" charset="0"/>
              </a:rPr>
              <a:t>Chi è responsabile se i computer sbagliano le diagnosi o la terapia? Il progettista del software? Chi lo ha commercializzato? Chi lo ha usato? È applicabile e in che modo la disciplina della responsabilità del prodotto difettoso?</a:t>
            </a:r>
          </a:p>
          <a:p>
            <a:endParaRPr lang="it-IT" dirty="0"/>
          </a:p>
        </p:txBody>
      </p:sp>
      <p:pic>
        <p:nvPicPr>
          <p:cNvPr id="5" name="Immagine 4" descr="Immagine che contiene schermata, Viso umano, arte&#10;&#10;Descrizione generata automaticamente">
            <a:extLst>
              <a:ext uri="{FF2B5EF4-FFF2-40B4-BE49-F238E27FC236}">
                <a16:creationId xmlns:a16="http://schemas.microsoft.com/office/drawing/2014/main" id="{18867347-0E09-6887-4DE1-272E23227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00" y="1667361"/>
            <a:ext cx="4055230" cy="3047514"/>
          </a:xfrm>
          <a:prstGeom prst="rect">
            <a:avLst/>
          </a:prstGeom>
        </p:spPr>
      </p:pic>
    </p:spTree>
    <p:extLst>
      <p:ext uri="{BB962C8B-B14F-4D97-AF65-F5344CB8AC3E}">
        <p14:creationId xmlns:p14="http://schemas.microsoft.com/office/powerpoint/2010/main" val="3671962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39EEAB-80AC-AAB0-797B-4E1D5F26B701}"/>
              </a:ext>
            </a:extLst>
          </p:cNvPr>
          <p:cNvSpPr>
            <a:spLocks noGrp="1"/>
          </p:cNvSpPr>
          <p:nvPr>
            <p:ph type="title"/>
          </p:nvPr>
        </p:nvSpPr>
        <p:spPr>
          <a:xfrm>
            <a:off x="777240" y="365126"/>
            <a:ext cx="10659110" cy="982412"/>
          </a:xfrm>
        </p:spPr>
        <p:txBody>
          <a:bodyPr>
            <a:normAutofit fontScale="90000"/>
          </a:bodyPr>
          <a:lstStyle/>
          <a:p>
            <a:r>
              <a:rPr lang="it-IT" dirty="0"/>
              <a:t>applicazione dell’IA nell’ambito automotive (Driverless cars)</a:t>
            </a:r>
          </a:p>
        </p:txBody>
      </p:sp>
      <p:sp>
        <p:nvSpPr>
          <p:cNvPr id="3" name="Segnaposto contenuto 2">
            <a:extLst>
              <a:ext uri="{FF2B5EF4-FFF2-40B4-BE49-F238E27FC236}">
                <a16:creationId xmlns:a16="http://schemas.microsoft.com/office/drawing/2014/main" id="{D2D29844-031D-7548-21CC-B88EBFC62943}"/>
              </a:ext>
            </a:extLst>
          </p:cNvPr>
          <p:cNvSpPr>
            <a:spLocks noGrp="1"/>
          </p:cNvSpPr>
          <p:nvPr>
            <p:ph idx="1"/>
          </p:nvPr>
        </p:nvSpPr>
        <p:spPr>
          <a:xfrm>
            <a:off x="224589" y="1491916"/>
            <a:ext cx="7928811" cy="4685047"/>
          </a:xfrm>
        </p:spPr>
        <p:txBody>
          <a:bodyPr>
            <a:normAutofit fontScale="92500" lnSpcReduction="20000"/>
          </a:bodyPr>
          <a:lstStyle/>
          <a:p>
            <a:pPr marL="457200">
              <a:lnSpc>
                <a:spcPct val="107000"/>
              </a:lnSpc>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Letteralmente “auto senza pilota”, sono automobili in grado di viaggiare senza l’intervento umano.</a:t>
            </a:r>
          </a:p>
          <a:p>
            <a:pPr marL="457200">
              <a:lnSpc>
                <a:spcPct val="107000"/>
              </a:lnSpc>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Le auto a guida autonoma utilizzano sensori per percepire l’ambiente circostante, come telecamere ottiche, radar, GPS, ultrasuoni ecc. I sistemi di controllo interpretano le informazioni sensoriali per creare un modello tridimensionale dell’ambiente circostante al veicolo; sulla base del modello, l’auto identifica quindi un percorso di navigazione adeguato e strategie per la gestione dei controlli del traffico e degli ostacoli. I benefici apportati dalle driverless cars sono innumerevoli, tuttavia i giuristi si interrogano su quale deve essere il regime di responsabilità civile da applicare nel caso di incidenti. Le auto senza conducenti saranno sicuramente meno rischiose ma faranno sorgere rischi diversi come il malfunzionamento del software o le attività di sabotaggio da parte di terzi.</a:t>
            </a:r>
          </a:p>
          <a:p>
            <a:pPr marL="457200">
              <a:lnSpc>
                <a:spcPct val="107000"/>
              </a:lnSpc>
              <a:spcAft>
                <a:spcPts val="800"/>
              </a:spcAft>
            </a:pPr>
            <a:r>
              <a:rPr lang="it-IT" sz="1800" kern="100" dirty="0">
                <a:effectLst/>
                <a:latin typeface="Calibri" panose="020F0502020204030204" pitchFamily="34" charset="0"/>
                <a:ea typeface="Calibri" panose="020F0502020204030204" pitchFamily="34" charset="0"/>
                <a:cs typeface="Times New Roman" panose="02020603050405020304" pitchFamily="18" charset="0"/>
              </a:rPr>
              <a:t>E’ quindi molto difficile trovare un analogia tra i regolamenti di “auto con guidatore “e “auto senza guidatore”, per regolamentare le driverless cars bisognerebbe prevedere una forma di responsabilità oggettiva limitata ai soli casi in cui il software è palesemente inadeguato e istituire per gli altri casi un fondo di garanzia pubblico.</a:t>
            </a:r>
          </a:p>
          <a:p>
            <a:endParaRPr lang="it-IT" dirty="0"/>
          </a:p>
        </p:txBody>
      </p:sp>
      <p:pic>
        <p:nvPicPr>
          <p:cNvPr id="5" name="Immagine 4" descr="Immagine che contiene ruota, Veicolo terrestre, pneumatico, veicolo&#10;&#10;Descrizione generata automaticamente">
            <a:extLst>
              <a:ext uri="{FF2B5EF4-FFF2-40B4-BE49-F238E27FC236}">
                <a16:creationId xmlns:a16="http://schemas.microsoft.com/office/drawing/2014/main" id="{DB810302-270D-D655-2246-048127013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400" y="1491916"/>
            <a:ext cx="4038599" cy="4556458"/>
          </a:xfrm>
          <a:prstGeom prst="rect">
            <a:avLst/>
          </a:prstGeom>
          <a:ln>
            <a:noFill/>
          </a:ln>
          <a:effectLst>
            <a:softEdge rad="112500"/>
          </a:effectLst>
        </p:spPr>
      </p:pic>
    </p:spTree>
    <p:extLst>
      <p:ext uri="{BB962C8B-B14F-4D97-AF65-F5344CB8AC3E}">
        <p14:creationId xmlns:p14="http://schemas.microsoft.com/office/powerpoint/2010/main" val="1873761740"/>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0</TotalTime>
  <Words>1828</Words>
  <Application>Microsoft Office PowerPoint</Application>
  <PresentationFormat>Widescreen</PresentationFormat>
  <Paragraphs>66</Paragraphs>
  <Slides>13</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13</vt:i4>
      </vt:variant>
    </vt:vector>
  </HeadingPairs>
  <TitlesOfParts>
    <vt:vector size="19" baseType="lpstr">
      <vt:lpstr>Arial</vt:lpstr>
      <vt:lpstr>AvenirNext LT Pro Medium</vt:lpstr>
      <vt:lpstr>Calibri</vt:lpstr>
      <vt:lpstr>Gill Sans Nova</vt:lpstr>
      <vt:lpstr>Symbol</vt:lpstr>
      <vt:lpstr>ConfettiVTI</vt:lpstr>
      <vt:lpstr>roboetica</vt:lpstr>
      <vt:lpstr>SOMMARIO</vt:lpstr>
      <vt:lpstr>Isaac Asimov </vt:lpstr>
      <vt:lpstr>Introduzione all’Intelligenza Artificiale </vt:lpstr>
      <vt:lpstr>Applicazioni dell’IA</vt:lpstr>
      <vt:lpstr>applicazione dell’IA nell’ambito del diritto</vt:lpstr>
      <vt:lpstr>applicazione dell’IA nell’ambito del diritto</vt:lpstr>
      <vt:lpstr>applicazione dell’IA nell’ambito medico</vt:lpstr>
      <vt:lpstr>applicazione dell’IA nell’ambito automotive (Driverless cars)</vt:lpstr>
      <vt:lpstr>Profili etici</vt:lpstr>
      <vt:lpstr>Profili etici</vt:lpstr>
      <vt:lpstr>Carta della robotica</vt:lpstr>
      <vt:lpstr>Conclusioni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robotica</dc:title>
  <dc:creator>SARTINI ALBERTO</dc:creator>
  <cp:lastModifiedBy>SARTINI ALBERTO</cp:lastModifiedBy>
  <cp:revision>21</cp:revision>
  <dcterms:created xsi:type="dcterms:W3CDTF">2023-04-19T12:19:57Z</dcterms:created>
  <dcterms:modified xsi:type="dcterms:W3CDTF">2023-04-25T15:01:08Z</dcterms:modified>
</cp:coreProperties>
</file>